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2" r:id="rId3"/>
    <p:sldId id="320" r:id="rId4"/>
    <p:sldId id="326" r:id="rId5"/>
    <p:sldId id="322" r:id="rId6"/>
    <p:sldId id="325" r:id="rId7"/>
    <p:sldId id="321" r:id="rId8"/>
    <p:sldId id="323" r:id="rId9"/>
    <p:sldId id="324" r:id="rId10"/>
    <p:sldId id="327" r:id="rId11"/>
    <p:sldId id="328" r:id="rId12"/>
    <p:sldId id="331" r:id="rId13"/>
    <p:sldId id="332" r:id="rId14"/>
    <p:sldId id="333" r:id="rId15"/>
    <p:sldId id="334" r:id="rId16"/>
    <p:sldId id="329" r:id="rId17"/>
    <p:sldId id="337" r:id="rId18"/>
    <p:sldId id="338" r:id="rId19"/>
    <p:sldId id="305" r:id="rId20"/>
    <p:sldId id="300" r:id="rId21"/>
    <p:sldId id="313" r:id="rId22"/>
    <p:sldId id="314" r:id="rId23"/>
    <p:sldId id="330" r:id="rId24"/>
    <p:sldId id="315" r:id="rId25"/>
    <p:sldId id="316" r:id="rId26"/>
    <p:sldId id="319" r:id="rId27"/>
    <p:sldId id="317" r:id="rId28"/>
    <p:sldId id="318" r:id="rId29"/>
    <p:sldId id="272" r:id="rId30"/>
    <p:sldId id="311" r:id="rId31"/>
    <p:sldId id="308" r:id="rId32"/>
    <p:sldId id="27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85" d="100"/>
          <a:sy n="85" d="100"/>
        </p:scale>
        <p:origin x="77" y="71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3/8/2019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3/8/2019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8" y="0"/>
            <a:ext cx="10205465" cy="338554"/>
          </a:xfrm>
          <a:prstGeom prst="rect">
            <a:avLst/>
          </a:prstGeom>
        </p:spPr>
        <p:txBody>
          <a:bodyPr wrap="square">
            <a:spAutoFit/>
          </a:bodyPr>
          <a:lstStyle/>
          <a:p>
            <a:r>
              <a:rPr lang="en-US" sz="1600" b="1" dirty="0"/>
              <a:t>Planting (first crop) range error (days between estimate and nearest validation data point)</a:t>
            </a:r>
          </a:p>
        </p:txBody>
      </p:sp>
      <p:sp>
        <p:nvSpPr>
          <p:cNvPr id="4" name="Rectangle 3">
            <a:extLst>
              <a:ext uri="{FF2B5EF4-FFF2-40B4-BE49-F238E27FC236}">
                <a16:creationId xmlns:a16="http://schemas.microsoft.com/office/drawing/2014/main" id="{A8E87CB2-0282-4705-ADCC-F0C8B2C5E447}"/>
              </a:ext>
            </a:extLst>
          </p:cNvPr>
          <p:cNvSpPr/>
          <p:nvPr/>
        </p:nvSpPr>
        <p:spPr>
          <a:xfrm>
            <a:off x="9075490" y="994462"/>
            <a:ext cx="1226618" cy="369332"/>
          </a:xfrm>
          <a:prstGeom prst="rect">
            <a:avLst/>
          </a:prstGeom>
        </p:spPr>
        <p:txBody>
          <a:bodyPr wrap="none">
            <a:spAutoFit/>
          </a:bodyPr>
          <a:lstStyle/>
          <a:p>
            <a:r>
              <a:rPr lang="en-US" b="1" dirty="0"/>
              <a:t>poly5 (MT)</a:t>
            </a:r>
          </a:p>
        </p:txBody>
      </p:sp>
      <p:pic>
        <p:nvPicPr>
          <p:cNvPr id="5" name="Picture 4">
            <a:extLst>
              <a:ext uri="{FF2B5EF4-FFF2-40B4-BE49-F238E27FC236}">
                <a16:creationId xmlns:a16="http://schemas.microsoft.com/office/drawing/2014/main" id="{E012D3D8-AD50-4995-AE57-ECF8DCC09CA2}"/>
              </a:ext>
            </a:extLst>
          </p:cNvPr>
          <p:cNvPicPr>
            <a:picLocks noChangeAspect="1"/>
          </p:cNvPicPr>
          <p:nvPr/>
        </p:nvPicPr>
        <p:blipFill rotWithShape="1">
          <a:blip r:embed="rId2"/>
          <a:srcRect l="33384" t="28781" r="29482" b="7154"/>
          <a:stretch/>
        </p:blipFill>
        <p:spPr>
          <a:xfrm>
            <a:off x="7425101" y="1628077"/>
            <a:ext cx="4083847" cy="3963141"/>
          </a:xfrm>
          <a:prstGeom prst="rect">
            <a:avLst/>
          </a:prstGeom>
        </p:spPr>
      </p:pic>
      <p:sp>
        <p:nvSpPr>
          <p:cNvPr id="6" name="Rectangle 5">
            <a:extLst>
              <a:ext uri="{FF2B5EF4-FFF2-40B4-BE49-F238E27FC236}">
                <a16:creationId xmlns:a16="http://schemas.microsoft.com/office/drawing/2014/main" id="{4F4656DB-174A-494E-8993-DB7DD14C5CA4}"/>
              </a:ext>
            </a:extLst>
          </p:cNvPr>
          <p:cNvSpPr/>
          <p:nvPr/>
        </p:nvSpPr>
        <p:spPr>
          <a:xfrm>
            <a:off x="1320691" y="994462"/>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7" name="Rectangle 6">
            <a:extLst>
              <a:ext uri="{FF2B5EF4-FFF2-40B4-BE49-F238E27FC236}">
                <a16:creationId xmlns:a16="http://schemas.microsoft.com/office/drawing/2014/main" id="{BFDB07CF-A8C3-491C-8156-B1E0AB405AD6}"/>
              </a:ext>
            </a:extLst>
          </p:cNvPr>
          <p:cNvSpPr/>
          <p:nvPr/>
        </p:nvSpPr>
        <p:spPr>
          <a:xfrm>
            <a:off x="4994805" y="994462"/>
            <a:ext cx="1447832" cy="369332"/>
          </a:xfrm>
          <a:prstGeom prst="rect">
            <a:avLst/>
          </a:prstGeom>
        </p:spPr>
        <p:txBody>
          <a:bodyPr wrap="none">
            <a:spAutoFit/>
          </a:bodyPr>
          <a:lstStyle/>
          <a:p>
            <a:r>
              <a:rPr lang="en-US" b="1" dirty="0"/>
              <a:t>poly3 (Bahia)</a:t>
            </a:r>
          </a:p>
        </p:txBody>
      </p:sp>
      <p:pic>
        <p:nvPicPr>
          <p:cNvPr id="8" name="Picture 7">
            <a:extLst>
              <a:ext uri="{FF2B5EF4-FFF2-40B4-BE49-F238E27FC236}">
                <a16:creationId xmlns:a16="http://schemas.microsoft.com/office/drawing/2014/main" id="{57DBE989-9BEA-4255-B28F-02B6D3B42E26}"/>
              </a:ext>
            </a:extLst>
          </p:cNvPr>
          <p:cNvPicPr>
            <a:picLocks noChangeAspect="1"/>
          </p:cNvPicPr>
          <p:nvPr/>
        </p:nvPicPr>
        <p:blipFill rotWithShape="1">
          <a:blip r:embed="rId3"/>
          <a:srcRect l="35854" t="37723" r="35061" b="4488"/>
          <a:stretch/>
        </p:blipFill>
        <p:spPr>
          <a:xfrm>
            <a:off x="239503" y="1628077"/>
            <a:ext cx="3546088" cy="3963141"/>
          </a:xfrm>
          <a:prstGeom prst="rect">
            <a:avLst/>
          </a:prstGeom>
        </p:spPr>
      </p:pic>
      <p:pic>
        <p:nvPicPr>
          <p:cNvPr id="9" name="Picture 8">
            <a:extLst>
              <a:ext uri="{FF2B5EF4-FFF2-40B4-BE49-F238E27FC236}">
                <a16:creationId xmlns:a16="http://schemas.microsoft.com/office/drawing/2014/main" id="{5AAFC717-7574-456D-995D-7C38E0D8FFBA}"/>
              </a:ext>
            </a:extLst>
          </p:cNvPr>
          <p:cNvPicPr>
            <a:picLocks noChangeAspect="1"/>
          </p:cNvPicPr>
          <p:nvPr/>
        </p:nvPicPr>
        <p:blipFill rotWithShape="1">
          <a:blip r:embed="rId4"/>
          <a:srcRect l="43902" t="37561" r="34695" b="12722"/>
          <a:stretch/>
        </p:blipFill>
        <p:spPr>
          <a:xfrm>
            <a:off x="4259768" y="1628077"/>
            <a:ext cx="2917906" cy="3812791"/>
          </a:xfrm>
          <a:prstGeom prst="rect">
            <a:avLst/>
          </a:prstGeom>
        </p:spPr>
      </p:pic>
    </p:spTree>
    <p:extLst>
      <p:ext uri="{BB962C8B-B14F-4D97-AF65-F5344CB8AC3E}">
        <p14:creationId xmlns:p14="http://schemas.microsoft.com/office/powerpoint/2010/main" val="3147500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9" y="0"/>
            <a:ext cx="7722467" cy="338554"/>
          </a:xfrm>
          <a:prstGeom prst="rect">
            <a:avLst/>
          </a:prstGeom>
        </p:spPr>
        <p:txBody>
          <a:bodyPr wrap="square">
            <a:spAutoFit/>
          </a:bodyPr>
          <a:lstStyle/>
          <a:p>
            <a:r>
              <a:rPr lang="en-US" sz="1600" b="1" dirty="0"/>
              <a:t>Harvest (first crop) range error (days between estimate and nearest validation data point)</a:t>
            </a:r>
          </a:p>
        </p:txBody>
      </p:sp>
      <p:sp>
        <p:nvSpPr>
          <p:cNvPr id="4" name="Rectangle 3">
            <a:extLst>
              <a:ext uri="{FF2B5EF4-FFF2-40B4-BE49-F238E27FC236}">
                <a16:creationId xmlns:a16="http://schemas.microsoft.com/office/drawing/2014/main" id="{A8E87CB2-0282-4705-ADCC-F0C8B2C5E447}"/>
              </a:ext>
            </a:extLst>
          </p:cNvPr>
          <p:cNvSpPr/>
          <p:nvPr/>
        </p:nvSpPr>
        <p:spPr>
          <a:xfrm>
            <a:off x="9099403" y="840575"/>
            <a:ext cx="1226618" cy="369332"/>
          </a:xfrm>
          <a:prstGeom prst="rect">
            <a:avLst/>
          </a:prstGeom>
        </p:spPr>
        <p:txBody>
          <a:bodyPr wrap="none">
            <a:spAutoFit/>
          </a:bodyPr>
          <a:lstStyle/>
          <a:p>
            <a:r>
              <a:rPr lang="en-US" b="1" dirty="0"/>
              <a:t>poly5 (MT)</a:t>
            </a:r>
          </a:p>
        </p:txBody>
      </p:sp>
      <p:pic>
        <p:nvPicPr>
          <p:cNvPr id="6" name="Picture 5">
            <a:extLst>
              <a:ext uri="{FF2B5EF4-FFF2-40B4-BE49-F238E27FC236}">
                <a16:creationId xmlns:a16="http://schemas.microsoft.com/office/drawing/2014/main" id="{E1DD2B42-CAE2-4E4E-B245-D114BBE50C46}"/>
              </a:ext>
            </a:extLst>
          </p:cNvPr>
          <p:cNvPicPr>
            <a:picLocks noChangeAspect="1"/>
          </p:cNvPicPr>
          <p:nvPr/>
        </p:nvPicPr>
        <p:blipFill rotWithShape="1">
          <a:blip r:embed="rId2"/>
          <a:srcRect l="33506" t="30407" r="29665" b="7805"/>
          <a:stretch/>
        </p:blipFill>
        <p:spPr>
          <a:xfrm>
            <a:off x="7467600" y="1510990"/>
            <a:ext cx="4490225" cy="4237463"/>
          </a:xfrm>
          <a:prstGeom prst="rect">
            <a:avLst/>
          </a:prstGeom>
        </p:spPr>
      </p:pic>
      <p:sp>
        <p:nvSpPr>
          <p:cNvPr id="7" name="Rectangle 6">
            <a:extLst>
              <a:ext uri="{FF2B5EF4-FFF2-40B4-BE49-F238E27FC236}">
                <a16:creationId xmlns:a16="http://schemas.microsoft.com/office/drawing/2014/main" id="{FFF61144-10ED-4C22-B3BF-14862A5C7E74}"/>
              </a:ext>
            </a:extLst>
          </p:cNvPr>
          <p:cNvSpPr/>
          <p:nvPr/>
        </p:nvSpPr>
        <p:spPr>
          <a:xfrm>
            <a:off x="1021716" y="840575"/>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8" name="Rectangle 7">
            <a:extLst>
              <a:ext uri="{FF2B5EF4-FFF2-40B4-BE49-F238E27FC236}">
                <a16:creationId xmlns:a16="http://schemas.microsoft.com/office/drawing/2014/main" id="{0A7BD3EF-1494-4534-9AAB-CC0952A1AD5B}"/>
              </a:ext>
            </a:extLst>
          </p:cNvPr>
          <p:cNvSpPr/>
          <p:nvPr/>
        </p:nvSpPr>
        <p:spPr>
          <a:xfrm>
            <a:off x="4870280" y="840575"/>
            <a:ext cx="1447832" cy="369332"/>
          </a:xfrm>
          <a:prstGeom prst="rect">
            <a:avLst/>
          </a:prstGeom>
        </p:spPr>
        <p:txBody>
          <a:bodyPr wrap="none">
            <a:spAutoFit/>
          </a:bodyPr>
          <a:lstStyle/>
          <a:p>
            <a:r>
              <a:rPr lang="en-US" b="1" dirty="0"/>
              <a:t>poly3 (Bahia)</a:t>
            </a:r>
          </a:p>
        </p:txBody>
      </p:sp>
      <p:pic>
        <p:nvPicPr>
          <p:cNvPr id="9" name="Picture 8">
            <a:extLst>
              <a:ext uri="{FF2B5EF4-FFF2-40B4-BE49-F238E27FC236}">
                <a16:creationId xmlns:a16="http://schemas.microsoft.com/office/drawing/2014/main" id="{F9901B65-463B-4C78-A9CB-6C66020FAE9F}"/>
              </a:ext>
            </a:extLst>
          </p:cNvPr>
          <p:cNvPicPr>
            <a:picLocks noChangeAspect="1"/>
          </p:cNvPicPr>
          <p:nvPr/>
        </p:nvPicPr>
        <p:blipFill rotWithShape="1">
          <a:blip r:embed="rId3"/>
          <a:srcRect l="36830" t="38211" r="34878" b="5854"/>
          <a:stretch/>
        </p:blipFill>
        <p:spPr>
          <a:xfrm>
            <a:off x="105689" y="1510990"/>
            <a:ext cx="3449442" cy="3836020"/>
          </a:xfrm>
          <a:prstGeom prst="rect">
            <a:avLst/>
          </a:prstGeom>
        </p:spPr>
      </p:pic>
      <p:pic>
        <p:nvPicPr>
          <p:cNvPr id="10" name="Picture 9">
            <a:extLst>
              <a:ext uri="{FF2B5EF4-FFF2-40B4-BE49-F238E27FC236}">
                <a16:creationId xmlns:a16="http://schemas.microsoft.com/office/drawing/2014/main" id="{5F588875-DEBF-4FD9-AB36-F09C99099058}"/>
              </a:ext>
            </a:extLst>
          </p:cNvPr>
          <p:cNvPicPr>
            <a:picLocks noChangeAspect="1"/>
          </p:cNvPicPr>
          <p:nvPr/>
        </p:nvPicPr>
        <p:blipFill rotWithShape="1">
          <a:blip r:embed="rId4"/>
          <a:srcRect l="44817" t="38211" r="35793" b="12256"/>
          <a:stretch/>
        </p:blipFill>
        <p:spPr>
          <a:xfrm>
            <a:off x="4259766" y="1510990"/>
            <a:ext cx="2631688" cy="3781444"/>
          </a:xfrm>
          <a:prstGeom prst="rect">
            <a:avLst/>
          </a:prstGeom>
        </p:spPr>
      </p:pic>
    </p:spTree>
    <p:extLst>
      <p:ext uri="{BB962C8B-B14F-4D97-AF65-F5344CB8AC3E}">
        <p14:creationId xmlns:p14="http://schemas.microsoft.com/office/powerpoint/2010/main" val="2349483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451D77-D90A-4A1F-9385-334AF8813FC7}"/>
              </a:ext>
            </a:extLst>
          </p:cNvPr>
          <p:cNvSpPr/>
          <p:nvPr/>
        </p:nvSpPr>
        <p:spPr>
          <a:xfrm>
            <a:off x="901150" y="454375"/>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5" name="Rectangle 4">
            <a:extLst>
              <a:ext uri="{FF2B5EF4-FFF2-40B4-BE49-F238E27FC236}">
                <a16:creationId xmlns:a16="http://schemas.microsoft.com/office/drawing/2014/main" id="{4DDED476-41AB-420D-A75E-A38A3E04C15B}"/>
              </a:ext>
            </a:extLst>
          </p:cNvPr>
          <p:cNvSpPr/>
          <p:nvPr/>
        </p:nvSpPr>
        <p:spPr>
          <a:xfrm>
            <a:off x="32707" y="73592"/>
            <a:ext cx="2252155" cy="369332"/>
          </a:xfrm>
          <a:prstGeom prst="rect">
            <a:avLst/>
          </a:prstGeom>
        </p:spPr>
        <p:txBody>
          <a:bodyPr wrap="none">
            <a:spAutoFit/>
          </a:bodyPr>
          <a:lstStyle/>
          <a:p>
            <a:r>
              <a:rPr lang="en-US" b="1" dirty="0"/>
              <a:t>Crop timing examples</a:t>
            </a:r>
          </a:p>
        </p:txBody>
      </p:sp>
      <p:sp>
        <p:nvSpPr>
          <p:cNvPr id="7" name="Rectangle 6">
            <a:extLst>
              <a:ext uri="{FF2B5EF4-FFF2-40B4-BE49-F238E27FC236}">
                <a16:creationId xmlns:a16="http://schemas.microsoft.com/office/drawing/2014/main" id="{54805799-FAA3-440B-A587-668FF2C27474}"/>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pic>
        <p:nvPicPr>
          <p:cNvPr id="12" name="Picture 11">
            <a:extLst>
              <a:ext uri="{FF2B5EF4-FFF2-40B4-BE49-F238E27FC236}">
                <a16:creationId xmlns:a16="http://schemas.microsoft.com/office/drawing/2014/main" id="{10CA0D47-26B3-4958-BA8A-75E01916C701}"/>
              </a:ext>
            </a:extLst>
          </p:cNvPr>
          <p:cNvPicPr>
            <a:picLocks noChangeAspect="1"/>
          </p:cNvPicPr>
          <p:nvPr/>
        </p:nvPicPr>
        <p:blipFill rotWithShape="1">
          <a:blip r:embed="rId2"/>
          <a:srcRect l="35854" t="37723" r="35061" b="4488"/>
          <a:stretch/>
        </p:blipFill>
        <p:spPr>
          <a:xfrm>
            <a:off x="209963" y="813261"/>
            <a:ext cx="2510935" cy="2806245"/>
          </a:xfrm>
          <a:prstGeom prst="rect">
            <a:avLst/>
          </a:prstGeom>
        </p:spPr>
      </p:pic>
      <p:pic>
        <p:nvPicPr>
          <p:cNvPr id="13" name="Picture 12">
            <a:extLst>
              <a:ext uri="{FF2B5EF4-FFF2-40B4-BE49-F238E27FC236}">
                <a16:creationId xmlns:a16="http://schemas.microsoft.com/office/drawing/2014/main" id="{32694A8B-AD58-443C-87CC-0EEAC49B4A76}"/>
              </a:ext>
            </a:extLst>
          </p:cNvPr>
          <p:cNvPicPr>
            <a:picLocks noChangeAspect="1"/>
          </p:cNvPicPr>
          <p:nvPr/>
        </p:nvPicPr>
        <p:blipFill rotWithShape="1">
          <a:blip r:embed="rId3"/>
          <a:srcRect l="36830" t="38211" r="34878" b="5854"/>
          <a:stretch/>
        </p:blipFill>
        <p:spPr>
          <a:xfrm>
            <a:off x="209963" y="3978392"/>
            <a:ext cx="2449079" cy="2723546"/>
          </a:xfrm>
          <a:prstGeom prst="rect">
            <a:avLst/>
          </a:prstGeom>
        </p:spPr>
      </p:pic>
      <p:sp>
        <p:nvSpPr>
          <p:cNvPr id="10" name="Rectangle 9">
            <a:extLst>
              <a:ext uri="{FF2B5EF4-FFF2-40B4-BE49-F238E27FC236}">
                <a16:creationId xmlns:a16="http://schemas.microsoft.com/office/drawing/2014/main" id="{234F5799-D0F3-424F-905D-1676C4E6C072}"/>
              </a:ext>
            </a:extLst>
          </p:cNvPr>
          <p:cNvSpPr/>
          <p:nvPr/>
        </p:nvSpPr>
        <p:spPr>
          <a:xfrm>
            <a:off x="151887" y="823707"/>
            <a:ext cx="1175317" cy="307777"/>
          </a:xfrm>
          <a:prstGeom prst="rect">
            <a:avLst/>
          </a:prstGeom>
        </p:spPr>
        <p:txBody>
          <a:bodyPr wrap="square">
            <a:spAutoFit/>
          </a:bodyPr>
          <a:lstStyle/>
          <a:p>
            <a:r>
              <a:rPr lang="en-US" sz="1400" dirty="0"/>
              <a:t>Plant 1 error</a:t>
            </a:r>
          </a:p>
        </p:txBody>
      </p:sp>
      <p:sp>
        <p:nvSpPr>
          <p:cNvPr id="14" name="Rectangle 13">
            <a:extLst>
              <a:ext uri="{FF2B5EF4-FFF2-40B4-BE49-F238E27FC236}">
                <a16:creationId xmlns:a16="http://schemas.microsoft.com/office/drawing/2014/main" id="{1D23EE4C-E32B-497E-9272-8F194CAA4E13}"/>
              </a:ext>
            </a:extLst>
          </p:cNvPr>
          <p:cNvSpPr/>
          <p:nvPr/>
        </p:nvSpPr>
        <p:spPr>
          <a:xfrm>
            <a:off x="151887" y="3989843"/>
            <a:ext cx="1414595" cy="307777"/>
          </a:xfrm>
          <a:prstGeom prst="rect">
            <a:avLst/>
          </a:prstGeom>
        </p:spPr>
        <p:txBody>
          <a:bodyPr wrap="square">
            <a:spAutoFit/>
          </a:bodyPr>
          <a:lstStyle/>
          <a:p>
            <a:r>
              <a:rPr lang="en-US" sz="1400" dirty="0"/>
              <a:t>Harvest 1 error</a:t>
            </a:r>
          </a:p>
        </p:txBody>
      </p:sp>
      <p:sp>
        <p:nvSpPr>
          <p:cNvPr id="15" name="Rectangle 14">
            <a:extLst>
              <a:ext uri="{FF2B5EF4-FFF2-40B4-BE49-F238E27FC236}">
                <a16:creationId xmlns:a16="http://schemas.microsoft.com/office/drawing/2014/main" id="{96434C9C-B3FA-4027-AA18-5DDD5A62DE5A}"/>
              </a:ext>
            </a:extLst>
          </p:cNvPr>
          <p:cNvSpPr/>
          <p:nvPr/>
        </p:nvSpPr>
        <p:spPr>
          <a:xfrm>
            <a:off x="2717118" y="6051748"/>
            <a:ext cx="9239934" cy="523220"/>
          </a:xfrm>
          <a:prstGeom prst="rect">
            <a:avLst/>
          </a:prstGeom>
        </p:spPr>
        <p:txBody>
          <a:bodyPr wrap="square">
            <a:spAutoFit/>
          </a:bodyPr>
          <a:lstStyle/>
          <a:p>
            <a:pPr marL="285750" indent="-285750">
              <a:buFont typeface="Arial" panose="020B0604020202020204" pitchFamily="34" charset="0"/>
              <a:buChar char="•"/>
            </a:pPr>
            <a:r>
              <a:rPr lang="en-US" sz="1400" dirty="0"/>
              <a:t>Planting and harvest errors skew the same way; the same fields with high planting error usually have high harvest error</a:t>
            </a:r>
          </a:p>
          <a:p>
            <a:pPr marL="285750" indent="-285750">
              <a:buFont typeface="Arial" panose="020B0604020202020204" pitchFamily="34" charset="0"/>
              <a:buChar char="•"/>
            </a:pPr>
            <a:r>
              <a:rPr lang="en-US" sz="1400" b="1" dirty="0"/>
              <a:t>When there’s a large error, it’s quite likely the validation data was bad, not the estimate</a:t>
            </a:r>
          </a:p>
        </p:txBody>
      </p:sp>
      <p:pic>
        <p:nvPicPr>
          <p:cNvPr id="2" name="Picture 1">
            <a:extLst>
              <a:ext uri="{FF2B5EF4-FFF2-40B4-BE49-F238E27FC236}">
                <a16:creationId xmlns:a16="http://schemas.microsoft.com/office/drawing/2014/main" id="{BBB0316E-B400-4FFB-AFD0-EDDAF60132F6}"/>
              </a:ext>
            </a:extLst>
          </p:cNvPr>
          <p:cNvPicPr>
            <a:picLocks noChangeAspect="1"/>
          </p:cNvPicPr>
          <p:nvPr/>
        </p:nvPicPr>
        <p:blipFill rotWithShape="1">
          <a:blip r:embed="rId4"/>
          <a:srcRect l="45457" t="22602" r="31585" b="20488"/>
          <a:stretch/>
        </p:blipFill>
        <p:spPr>
          <a:xfrm>
            <a:off x="6068251" y="14789"/>
            <a:ext cx="2798956" cy="3902926"/>
          </a:xfrm>
          <a:prstGeom prst="rect">
            <a:avLst/>
          </a:prstGeom>
        </p:spPr>
      </p:pic>
      <p:sp>
        <p:nvSpPr>
          <p:cNvPr id="17" name="Rectangle 16">
            <a:extLst>
              <a:ext uri="{FF2B5EF4-FFF2-40B4-BE49-F238E27FC236}">
                <a16:creationId xmlns:a16="http://schemas.microsoft.com/office/drawing/2014/main" id="{7316EEC4-0ED7-4602-ACA7-677EEF0D70D0}"/>
              </a:ext>
            </a:extLst>
          </p:cNvPr>
          <p:cNvSpPr/>
          <p:nvPr/>
        </p:nvSpPr>
        <p:spPr>
          <a:xfrm>
            <a:off x="6008776" y="3933005"/>
            <a:ext cx="2917906" cy="1477328"/>
          </a:xfrm>
          <a:prstGeom prst="rect">
            <a:avLst/>
          </a:prstGeom>
        </p:spPr>
        <p:txBody>
          <a:bodyPr wrap="square">
            <a:spAutoFit/>
          </a:bodyPr>
          <a:lstStyle/>
          <a:p>
            <a:r>
              <a:rPr lang="en-US" sz="1400" b="1" dirty="0"/>
              <a:t>The validation data corresponds to an impossibly short cycled crop/weed/failed first crop. </a:t>
            </a:r>
          </a:p>
          <a:p>
            <a:r>
              <a:rPr lang="en-US" sz="1200" dirty="0"/>
              <a:t>Need to streamline what I call the ‘first crop’</a:t>
            </a:r>
          </a:p>
          <a:p>
            <a:r>
              <a:rPr lang="en-US" sz="1200" dirty="0"/>
              <a:t>Estimates make more sense than validation data</a:t>
            </a:r>
          </a:p>
        </p:txBody>
      </p:sp>
      <p:pic>
        <p:nvPicPr>
          <p:cNvPr id="20" name="Picture 19">
            <a:extLst>
              <a:ext uri="{FF2B5EF4-FFF2-40B4-BE49-F238E27FC236}">
                <a16:creationId xmlns:a16="http://schemas.microsoft.com/office/drawing/2014/main" id="{E2665026-6038-4375-B2EE-0834D5D70309}"/>
              </a:ext>
            </a:extLst>
          </p:cNvPr>
          <p:cNvPicPr>
            <a:picLocks noChangeAspect="1"/>
          </p:cNvPicPr>
          <p:nvPr/>
        </p:nvPicPr>
        <p:blipFill rotWithShape="1">
          <a:blip r:embed="rId5"/>
          <a:srcRect l="39336" t="26449" r="37707" b="18469"/>
          <a:stretch/>
        </p:blipFill>
        <p:spPr>
          <a:xfrm>
            <a:off x="9158095" y="227612"/>
            <a:ext cx="2798957" cy="3777521"/>
          </a:xfrm>
          <a:prstGeom prst="rect">
            <a:avLst/>
          </a:prstGeom>
        </p:spPr>
      </p:pic>
      <p:sp>
        <p:nvSpPr>
          <p:cNvPr id="27" name="Rectangle 26">
            <a:extLst>
              <a:ext uri="{FF2B5EF4-FFF2-40B4-BE49-F238E27FC236}">
                <a16:creationId xmlns:a16="http://schemas.microsoft.com/office/drawing/2014/main" id="{FB61738C-4B74-41AC-92A9-E1B03DE73CD7}"/>
              </a:ext>
            </a:extLst>
          </p:cNvPr>
          <p:cNvSpPr/>
          <p:nvPr/>
        </p:nvSpPr>
        <p:spPr>
          <a:xfrm>
            <a:off x="9241387" y="4017391"/>
            <a:ext cx="2917906" cy="738664"/>
          </a:xfrm>
          <a:prstGeom prst="rect">
            <a:avLst/>
          </a:prstGeom>
        </p:spPr>
        <p:txBody>
          <a:bodyPr wrap="square">
            <a:spAutoFit/>
          </a:bodyPr>
          <a:lstStyle/>
          <a:p>
            <a:r>
              <a:rPr lang="en-US" sz="1400" b="1" dirty="0"/>
              <a:t>Big gap in Planet image availability and confusion over color (green vs brown) -&gt; bad validation data</a:t>
            </a:r>
          </a:p>
        </p:txBody>
      </p:sp>
      <p:pic>
        <p:nvPicPr>
          <p:cNvPr id="28" name="Picture 27">
            <a:extLst>
              <a:ext uri="{FF2B5EF4-FFF2-40B4-BE49-F238E27FC236}">
                <a16:creationId xmlns:a16="http://schemas.microsoft.com/office/drawing/2014/main" id="{85FFBBA9-BFB0-44E0-A02C-1CE5982ACC9B}"/>
              </a:ext>
            </a:extLst>
          </p:cNvPr>
          <p:cNvPicPr>
            <a:picLocks noChangeAspect="1"/>
          </p:cNvPicPr>
          <p:nvPr/>
        </p:nvPicPr>
        <p:blipFill rotWithShape="1">
          <a:blip r:embed="rId6"/>
          <a:srcRect l="38012" t="22909" r="40358" b="17331"/>
          <a:stretch/>
        </p:blipFill>
        <p:spPr>
          <a:xfrm>
            <a:off x="3029424" y="58388"/>
            <a:ext cx="2637087" cy="4098386"/>
          </a:xfrm>
          <a:prstGeom prst="rect">
            <a:avLst/>
          </a:prstGeom>
        </p:spPr>
      </p:pic>
      <p:sp>
        <p:nvSpPr>
          <p:cNvPr id="29" name="Rectangle 28">
            <a:extLst>
              <a:ext uri="{FF2B5EF4-FFF2-40B4-BE49-F238E27FC236}">
                <a16:creationId xmlns:a16="http://schemas.microsoft.com/office/drawing/2014/main" id="{21D23CF1-2D7A-41DD-954A-767DA1751810}"/>
              </a:ext>
            </a:extLst>
          </p:cNvPr>
          <p:cNvSpPr/>
          <p:nvPr/>
        </p:nvSpPr>
        <p:spPr>
          <a:xfrm>
            <a:off x="3021175" y="4163014"/>
            <a:ext cx="2917906" cy="1292662"/>
          </a:xfrm>
          <a:prstGeom prst="rect">
            <a:avLst/>
          </a:prstGeom>
        </p:spPr>
        <p:txBody>
          <a:bodyPr wrap="square">
            <a:spAutoFit/>
          </a:bodyPr>
          <a:lstStyle/>
          <a:p>
            <a:r>
              <a:rPr lang="en-US" sz="1400" b="1" dirty="0"/>
              <a:t>Lack of Planet imagery during an important time + unfortunate guesses -&gt; bad validation data</a:t>
            </a:r>
          </a:p>
          <a:p>
            <a:r>
              <a:rPr lang="en-US" sz="1200" dirty="0"/>
              <a:t>Validation p1 was affected by the first peak; validation h1 was a bad guess based on crop cycle + p1</a:t>
            </a:r>
          </a:p>
        </p:txBody>
      </p:sp>
      <p:cxnSp>
        <p:nvCxnSpPr>
          <p:cNvPr id="30" name="Straight Arrow Connector 29">
            <a:extLst>
              <a:ext uri="{FF2B5EF4-FFF2-40B4-BE49-F238E27FC236}">
                <a16:creationId xmlns:a16="http://schemas.microsoft.com/office/drawing/2014/main" id="{6E05EEB6-A443-4344-B9AF-801168F982FC}"/>
              </a:ext>
            </a:extLst>
          </p:cNvPr>
          <p:cNvCxnSpPr>
            <a:cxnSpLocks/>
          </p:cNvCxnSpPr>
          <p:nvPr/>
        </p:nvCxnSpPr>
        <p:spPr>
          <a:xfrm flipV="1">
            <a:off x="901150" y="156062"/>
            <a:ext cx="2211481" cy="4955585"/>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050927-48A6-4BDB-BCA1-9EDB5EFDD124}"/>
              </a:ext>
            </a:extLst>
          </p:cNvPr>
          <p:cNvCxnSpPr>
            <a:cxnSpLocks/>
          </p:cNvCxnSpPr>
          <p:nvPr/>
        </p:nvCxnSpPr>
        <p:spPr>
          <a:xfrm flipV="1">
            <a:off x="2284862" y="354758"/>
            <a:ext cx="4040987" cy="1752823"/>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2DFCC11-8D1A-4B36-8E2C-DAAA0EC4149E}"/>
              </a:ext>
            </a:extLst>
          </p:cNvPr>
          <p:cNvCxnSpPr>
            <a:cxnSpLocks/>
          </p:cNvCxnSpPr>
          <p:nvPr/>
        </p:nvCxnSpPr>
        <p:spPr>
          <a:xfrm flipV="1">
            <a:off x="2284862" y="448135"/>
            <a:ext cx="7368804" cy="1992708"/>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6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451D77-D90A-4A1F-9385-334AF8813FC7}"/>
              </a:ext>
            </a:extLst>
          </p:cNvPr>
          <p:cNvSpPr/>
          <p:nvPr/>
        </p:nvSpPr>
        <p:spPr>
          <a:xfrm>
            <a:off x="901150" y="454375"/>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5" name="Rectangle 4">
            <a:extLst>
              <a:ext uri="{FF2B5EF4-FFF2-40B4-BE49-F238E27FC236}">
                <a16:creationId xmlns:a16="http://schemas.microsoft.com/office/drawing/2014/main" id="{4DDED476-41AB-420D-A75E-A38A3E04C15B}"/>
              </a:ext>
            </a:extLst>
          </p:cNvPr>
          <p:cNvSpPr/>
          <p:nvPr/>
        </p:nvSpPr>
        <p:spPr>
          <a:xfrm>
            <a:off x="32707" y="73592"/>
            <a:ext cx="2252155" cy="369332"/>
          </a:xfrm>
          <a:prstGeom prst="rect">
            <a:avLst/>
          </a:prstGeom>
        </p:spPr>
        <p:txBody>
          <a:bodyPr wrap="none">
            <a:spAutoFit/>
          </a:bodyPr>
          <a:lstStyle/>
          <a:p>
            <a:r>
              <a:rPr lang="en-US" b="1" dirty="0"/>
              <a:t>Crop timing examples</a:t>
            </a:r>
          </a:p>
        </p:txBody>
      </p:sp>
      <p:sp>
        <p:nvSpPr>
          <p:cNvPr id="7" name="Rectangle 6">
            <a:extLst>
              <a:ext uri="{FF2B5EF4-FFF2-40B4-BE49-F238E27FC236}">
                <a16:creationId xmlns:a16="http://schemas.microsoft.com/office/drawing/2014/main" id="{54805799-FAA3-440B-A587-668FF2C27474}"/>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pic>
        <p:nvPicPr>
          <p:cNvPr id="12" name="Picture 11">
            <a:extLst>
              <a:ext uri="{FF2B5EF4-FFF2-40B4-BE49-F238E27FC236}">
                <a16:creationId xmlns:a16="http://schemas.microsoft.com/office/drawing/2014/main" id="{10CA0D47-26B3-4958-BA8A-75E01916C701}"/>
              </a:ext>
            </a:extLst>
          </p:cNvPr>
          <p:cNvPicPr>
            <a:picLocks noChangeAspect="1"/>
          </p:cNvPicPr>
          <p:nvPr/>
        </p:nvPicPr>
        <p:blipFill rotWithShape="1">
          <a:blip r:embed="rId2"/>
          <a:srcRect l="35854" t="37723" r="35061" b="4488"/>
          <a:stretch/>
        </p:blipFill>
        <p:spPr>
          <a:xfrm>
            <a:off x="209963" y="813261"/>
            <a:ext cx="2510935" cy="2806245"/>
          </a:xfrm>
          <a:prstGeom prst="rect">
            <a:avLst/>
          </a:prstGeom>
        </p:spPr>
      </p:pic>
      <p:pic>
        <p:nvPicPr>
          <p:cNvPr id="13" name="Picture 12">
            <a:extLst>
              <a:ext uri="{FF2B5EF4-FFF2-40B4-BE49-F238E27FC236}">
                <a16:creationId xmlns:a16="http://schemas.microsoft.com/office/drawing/2014/main" id="{32694A8B-AD58-443C-87CC-0EEAC49B4A76}"/>
              </a:ext>
            </a:extLst>
          </p:cNvPr>
          <p:cNvPicPr>
            <a:picLocks noChangeAspect="1"/>
          </p:cNvPicPr>
          <p:nvPr/>
        </p:nvPicPr>
        <p:blipFill rotWithShape="1">
          <a:blip r:embed="rId3"/>
          <a:srcRect l="36830" t="38211" r="34878" b="5854"/>
          <a:stretch/>
        </p:blipFill>
        <p:spPr>
          <a:xfrm>
            <a:off x="209963" y="3978392"/>
            <a:ext cx="2449079" cy="2723546"/>
          </a:xfrm>
          <a:prstGeom prst="rect">
            <a:avLst/>
          </a:prstGeom>
        </p:spPr>
      </p:pic>
      <p:sp>
        <p:nvSpPr>
          <p:cNvPr id="10" name="Rectangle 9">
            <a:extLst>
              <a:ext uri="{FF2B5EF4-FFF2-40B4-BE49-F238E27FC236}">
                <a16:creationId xmlns:a16="http://schemas.microsoft.com/office/drawing/2014/main" id="{234F5799-D0F3-424F-905D-1676C4E6C072}"/>
              </a:ext>
            </a:extLst>
          </p:cNvPr>
          <p:cNvSpPr/>
          <p:nvPr/>
        </p:nvSpPr>
        <p:spPr>
          <a:xfrm>
            <a:off x="151887" y="823707"/>
            <a:ext cx="1175317" cy="307777"/>
          </a:xfrm>
          <a:prstGeom prst="rect">
            <a:avLst/>
          </a:prstGeom>
        </p:spPr>
        <p:txBody>
          <a:bodyPr wrap="square">
            <a:spAutoFit/>
          </a:bodyPr>
          <a:lstStyle/>
          <a:p>
            <a:r>
              <a:rPr lang="en-US" sz="1400" dirty="0"/>
              <a:t>Plant 1 error</a:t>
            </a:r>
          </a:p>
        </p:txBody>
      </p:sp>
      <p:sp>
        <p:nvSpPr>
          <p:cNvPr id="14" name="Rectangle 13">
            <a:extLst>
              <a:ext uri="{FF2B5EF4-FFF2-40B4-BE49-F238E27FC236}">
                <a16:creationId xmlns:a16="http://schemas.microsoft.com/office/drawing/2014/main" id="{1D23EE4C-E32B-497E-9272-8F194CAA4E13}"/>
              </a:ext>
            </a:extLst>
          </p:cNvPr>
          <p:cNvSpPr/>
          <p:nvPr/>
        </p:nvSpPr>
        <p:spPr>
          <a:xfrm>
            <a:off x="151887" y="3989843"/>
            <a:ext cx="1414595" cy="307777"/>
          </a:xfrm>
          <a:prstGeom prst="rect">
            <a:avLst/>
          </a:prstGeom>
        </p:spPr>
        <p:txBody>
          <a:bodyPr wrap="square">
            <a:spAutoFit/>
          </a:bodyPr>
          <a:lstStyle/>
          <a:p>
            <a:r>
              <a:rPr lang="en-US" sz="1400" dirty="0"/>
              <a:t>Harvest 1 error</a:t>
            </a:r>
          </a:p>
        </p:txBody>
      </p:sp>
      <p:sp>
        <p:nvSpPr>
          <p:cNvPr id="27" name="Rectangle 26">
            <a:extLst>
              <a:ext uri="{FF2B5EF4-FFF2-40B4-BE49-F238E27FC236}">
                <a16:creationId xmlns:a16="http://schemas.microsoft.com/office/drawing/2014/main" id="{FB61738C-4B74-41AC-92A9-E1B03DE73CD7}"/>
              </a:ext>
            </a:extLst>
          </p:cNvPr>
          <p:cNvSpPr/>
          <p:nvPr/>
        </p:nvSpPr>
        <p:spPr>
          <a:xfrm>
            <a:off x="2976049" y="4143731"/>
            <a:ext cx="2917906" cy="1200329"/>
          </a:xfrm>
          <a:prstGeom prst="rect">
            <a:avLst/>
          </a:prstGeom>
        </p:spPr>
        <p:txBody>
          <a:bodyPr wrap="square">
            <a:spAutoFit/>
          </a:bodyPr>
          <a:lstStyle/>
          <a:p>
            <a:r>
              <a:rPr lang="en-US" sz="1200" b="1" dirty="0"/>
              <a:t>The estimates are erroneous – but this would be masked out for its 2-month crop cycle.</a:t>
            </a:r>
          </a:p>
          <a:p>
            <a:r>
              <a:rPr lang="en-US" sz="1200" dirty="0"/>
              <a:t>h1 happens at the peak EVI. The confidence of h1 is high (only two week interval) – so this error would be picked up</a:t>
            </a:r>
          </a:p>
        </p:txBody>
      </p:sp>
      <p:pic>
        <p:nvPicPr>
          <p:cNvPr id="4" name="Picture 3">
            <a:extLst>
              <a:ext uri="{FF2B5EF4-FFF2-40B4-BE49-F238E27FC236}">
                <a16:creationId xmlns:a16="http://schemas.microsoft.com/office/drawing/2014/main" id="{40FCCAA5-E46F-4DB0-8384-20C958E51516}"/>
              </a:ext>
            </a:extLst>
          </p:cNvPr>
          <p:cNvPicPr>
            <a:picLocks noChangeAspect="1"/>
          </p:cNvPicPr>
          <p:nvPr/>
        </p:nvPicPr>
        <p:blipFill rotWithShape="1">
          <a:blip r:embed="rId4"/>
          <a:srcRect l="37991" t="20984" r="39386" b="19126"/>
          <a:stretch/>
        </p:blipFill>
        <p:spPr>
          <a:xfrm>
            <a:off x="2976049" y="36426"/>
            <a:ext cx="2758191" cy="4107305"/>
          </a:xfrm>
          <a:prstGeom prst="rect">
            <a:avLst/>
          </a:prstGeom>
        </p:spPr>
      </p:pic>
      <p:cxnSp>
        <p:nvCxnSpPr>
          <p:cNvPr id="22" name="Straight Arrow Connector 21">
            <a:extLst>
              <a:ext uri="{FF2B5EF4-FFF2-40B4-BE49-F238E27FC236}">
                <a16:creationId xmlns:a16="http://schemas.microsoft.com/office/drawing/2014/main" id="{AB0F935C-8C82-4501-88B0-E028C81379FC}"/>
              </a:ext>
            </a:extLst>
          </p:cNvPr>
          <p:cNvCxnSpPr>
            <a:cxnSpLocks/>
          </p:cNvCxnSpPr>
          <p:nvPr/>
        </p:nvCxnSpPr>
        <p:spPr>
          <a:xfrm flipV="1">
            <a:off x="1708879" y="599607"/>
            <a:ext cx="1618937" cy="1469036"/>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513190D5-F2FD-4BD9-B167-83526CE68D51}"/>
              </a:ext>
            </a:extLst>
          </p:cNvPr>
          <p:cNvPicPr>
            <a:picLocks noChangeAspect="1"/>
          </p:cNvPicPr>
          <p:nvPr/>
        </p:nvPicPr>
        <p:blipFill rotWithShape="1">
          <a:blip r:embed="rId5"/>
          <a:srcRect l="38361" t="25136" r="40246" b="14973"/>
          <a:stretch/>
        </p:blipFill>
        <p:spPr>
          <a:xfrm>
            <a:off x="6136191" y="110449"/>
            <a:ext cx="2608290" cy="4107305"/>
          </a:xfrm>
          <a:prstGeom prst="rect">
            <a:avLst/>
          </a:prstGeom>
        </p:spPr>
      </p:pic>
      <p:cxnSp>
        <p:nvCxnSpPr>
          <p:cNvPr id="24" name="Straight Arrow Connector 23">
            <a:extLst>
              <a:ext uri="{FF2B5EF4-FFF2-40B4-BE49-F238E27FC236}">
                <a16:creationId xmlns:a16="http://schemas.microsoft.com/office/drawing/2014/main" id="{987700C4-2D00-4739-85A5-C59DE9771E7E}"/>
              </a:ext>
            </a:extLst>
          </p:cNvPr>
          <p:cNvCxnSpPr>
            <a:cxnSpLocks/>
          </p:cNvCxnSpPr>
          <p:nvPr/>
        </p:nvCxnSpPr>
        <p:spPr>
          <a:xfrm flipV="1">
            <a:off x="645311" y="454375"/>
            <a:ext cx="5450689" cy="4728298"/>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8AAADB4-D0C6-4161-999F-70753F972579}"/>
              </a:ext>
            </a:extLst>
          </p:cNvPr>
          <p:cNvSpPr/>
          <p:nvPr/>
        </p:nvSpPr>
        <p:spPr>
          <a:xfrm>
            <a:off x="6136191" y="4143731"/>
            <a:ext cx="2917906" cy="830997"/>
          </a:xfrm>
          <a:prstGeom prst="rect">
            <a:avLst/>
          </a:prstGeom>
        </p:spPr>
        <p:txBody>
          <a:bodyPr wrap="square">
            <a:spAutoFit/>
          </a:bodyPr>
          <a:lstStyle/>
          <a:p>
            <a:r>
              <a:rPr lang="en-US" sz="1200" b="1" dirty="0"/>
              <a:t>Need a ‘birds eye’ view of the year in addition to Planet imagery to decide when planting started vs when an initial weed </a:t>
            </a:r>
            <a:r>
              <a:rPr lang="en-US" sz="1200" b="1" dirty="0" err="1"/>
              <a:t>greenup</a:t>
            </a:r>
            <a:r>
              <a:rPr lang="en-US" sz="1200" b="1" dirty="0"/>
              <a:t> happened.</a:t>
            </a:r>
          </a:p>
        </p:txBody>
      </p:sp>
      <p:pic>
        <p:nvPicPr>
          <p:cNvPr id="18" name="Picture 17">
            <a:extLst>
              <a:ext uri="{FF2B5EF4-FFF2-40B4-BE49-F238E27FC236}">
                <a16:creationId xmlns:a16="http://schemas.microsoft.com/office/drawing/2014/main" id="{3DE39EA4-FD9F-4B4C-9DE9-8F3D2365AED4}"/>
              </a:ext>
            </a:extLst>
          </p:cNvPr>
          <p:cNvPicPr>
            <a:picLocks noChangeAspect="1"/>
          </p:cNvPicPr>
          <p:nvPr/>
        </p:nvPicPr>
        <p:blipFill rotWithShape="1">
          <a:blip r:embed="rId6"/>
          <a:srcRect l="37869" t="22524" r="40737" b="20218"/>
          <a:stretch/>
        </p:blipFill>
        <p:spPr>
          <a:xfrm>
            <a:off x="9215951" y="126732"/>
            <a:ext cx="2608290" cy="3926692"/>
          </a:xfrm>
          <a:prstGeom prst="rect">
            <a:avLst/>
          </a:prstGeom>
        </p:spPr>
      </p:pic>
      <p:cxnSp>
        <p:nvCxnSpPr>
          <p:cNvPr id="32" name="Straight Arrow Connector 31">
            <a:extLst>
              <a:ext uri="{FF2B5EF4-FFF2-40B4-BE49-F238E27FC236}">
                <a16:creationId xmlns:a16="http://schemas.microsoft.com/office/drawing/2014/main" id="{4D2B5AAC-BFAD-4595-AA30-B51506D9F836}"/>
              </a:ext>
            </a:extLst>
          </p:cNvPr>
          <p:cNvCxnSpPr>
            <a:cxnSpLocks/>
          </p:cNvCxnSpPr>
          <p:nvPr/>
        </p:nvCxnSpPr>
        <p:spPr>
          <a:xfrm flipV="1">
            <a:off x="2368087" y="212135"/>
            <a:ext cx="6928246" cy="4731815"/>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9D00258-D02C-4E1B-A7ED-73CA6A4CC6D9}"/>
              </a:ext>
            </a:extLst>
          </p:cNvPr>
          <p:cNvSpPr/>
          <p:nvPr/>
        </p:nvSpPr>
        <p:spPr>
          <a:xfrm>
            <a:off x="9119491" y="4046677"/>
            <a:ext cx="2917906" cy="461665"/>
          </a:xfrm>
          <a:prstGeom prst="rect">
            <a:avLst/>
          </a:prstGeom>
        </p:spPr>
        <p:txBody>
          <a:bodyPr wrap="square">
            <a:spAutoFit/>
          </a:bodyPr>
          <a:lstStyle/>
          <a:p>
            <a:r>
              <a:rPr lang="en-US" sz="1200" dirty="0"/>
              <a:t>Validation p1 is late, probably because couldn’t decide if a field was ‘green’ yet</a:t>
            </a:r>
          </a:p>
        </p:txBody>
      </p:sp>
      <p:sp>
        <p:nvSpPr>
          <p:cNvPr id="34" name="Rectangle 33">
            <a:extLst>
              <a:ext uri="{FF2B5EF4-FFF2-40B4-BE49-F238E27FC236}">
                <a16:creationId xmlns:a16="http://schemas.microsoft.com/office/drawing/2014/main" id="{F0304E37-F8EE-4ABC-B8C9-9CD3773931DB}"/>
              </a:ext>
            </a:extLst>
          </p:cNvPr>
          <p:cNvSpPr/>
          <p:nvPr/>
        </p:nvSpPr>
        <p:spPr>
          <a:xfrm>
            <a:off x="2717118" y="6051748"/>
            <a:ext cx="9239934" cy="307777"/>
          </a:xfrm>
          <a:prstGeom prst="rect">
            <a:avLst/>
          </a:prstGeom>
        </p:spPr>
        <p:txBody>
          <a:bodyPr wrap="square">
            <a:spAutoFit/>
          </a:bodyPr>
          <a:lstStyle/>
          <a:p>
            <a:pPr marL="285750" indent="-285750">
              <a:buFont typeface="Arial" panose="020B0604020202020204" pitchFamily="34" charset="0"/>
              <a:buChar char="•"/>
            </a:pPr>
            <a:r>
              <a:rPr lang="en-US" sz="1400" b="1" dirty="0"/>
              <a:t>When the estimated dates are truly erroneous, they would have been masked out for their unreasonable crop cycles</a:t>
            </a:r>
          </a:p>
        </p:txBody>
      </p:sp>
    </p:spTree>
    <p:extLst>
      <p:ext uri="{BB962C8B-B14F-4D97-AF65-F5344CB8AC3E}">
        <p14:creationId xmlns:p14="http://schemas.microsoft.com/office/powerpoint/2010/main" val="486111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032F6C45-7A8F-4406-8263-8D899E5BF8C8}"/>
              </a:ext>
            </a:extLst>
          </p:cNvPr>
          <p:cNvPicPr>
            <a:picLocks noChangeAspect="1"/>
          </p:cNvPicPr>
          <p:nvPr/>
        </p:nvPicPr>
        <p:blipFill rotWithShape="1">
          <a:blip r:embed="rId2"/>
          <a:srcRect l="51058" t="20764" r="25792" b="19666"/>
          <a:stretch/>
        </p:blipFill>
        <p:spPr>
          <a:xfrm>
            <a:off x="9088869" y="159450"/>
            <a:ext cx="2822462" cy="4085274"/>
          </a:xfrm>
          <a:prstGeom prst="rect">
            <a:avLst/>
          </a:prstGeom>
        </p:spPr>
      </p:pic>
      <p:pic>
        <p:nvPicPr>
          <p:cNvPr id="11" name="Picture 10">
            <a:extLst>
              <a:ext uri="{FF2B5EF4-FFF2-40B4-BE49-F238E27FC236}">
                <a16:creationId xmlns:a16="http://schemas.microsoft.com/office/drawing/2014/main" id="{8701E7FF-89A9-417C-9E75-A5F02E4447B2}"/>
              </a:ext>
            </a:extLst>
          </p:cNvPr>
          <p:cNvPicPr>
            <a:picLocks noChangeAspect="1"/>
          </p:cNvPicPr>
          <p:nvPr/>
        </p:nvPicPr>
        <p:blipFill rotWithShape="1">
          <a:blip r:embed="rId3"/>
          <a:srcRect l="50683" t="20984" r="26469" b="24429"/>
          <a:stretch/>
        </p:blipFill>
        <p:spPr>
          <a:xfrm>
            <a:off x="6179225" y="159450"/>
            <a:ext cx="2785666" cy="3743617"/>
          </a:xfrm>
          <a:prstGeom prst="rect">
            <a:avLst/>
          </a:prstGeom>
        </p:spPr>
      </p:pic>
      <p:pic>
        <p:nvPicPr>
          <p:cNvPr id="2" name="Picture 1">
            <a:extLst>
              <a:ext uri="{FF2B5EF4-FFF2-40B4-BE49-F238E27FC236}">
                <a16:creationId xmlns:a16="http://schemas.microsoft.com/office/drawing/2014/main" id="{C6A70116-3AC2-46BE-A2A8-F70BE437A06E}"/>
              </a:ext>
            </a:extLst>
          </p:cNvPr>
          <p:cNvPicPr>
            <a:picLocks noChangeAspect="1"/>
          </p:cNvPicPr>
          <p:nvPr/>
        </p:nvPicPr>
        <p:blipFill rotWithShape="1">
          <a:blip r:embed="rId4"/>
          <a:srcRect l="50849" t="21858" r="28104" b="22622"/>
          <a:stretch/>
        </p:blipFill>
        <p:spPr>
          <a:xfrm>
            <a:off x="3571854" y="127508"/>
            <a:ext cx="2566139" cy="3807502"/>
          </a:xfrm>
          <a:prstGeom prst="rect">
            <a:avLst/>
          </a:prstGeom>
        </p:spPr>
      </p:pic>
      <p:pic>
        <p:nvPicPr>
          <p:cNvPr id="20" name="Picture 19">
            <a:extLst>
              <a:ext uri="{FF2B5EF4-FFF2-40B4-BE49-F238E27FC236}">
                <a16:creationId xmlns:a16="http://schemas.microsoft.com/office/drawing/2014/main" id="{4E66DB9D-A95B-42DE-8535-CA61B576DC7B}"/>
              </a:ext>
            </a:extLst>
          </p:cNvPr>
          <p:cNvPicPr>
            <a:picLocks noChangeAspect="1"/>
          </p:cNvPicPr>
          <p:nvPr/>
        </p:nvPicPr>
        <p:blipFill rotWithShape="1">
          <a:blip r:embed="rId5"/>
          <a:srcRect l="33506" t="41817" r="29665" b="7805"/>
          <a:stretch/>
        </p:blipFill>
        <p:spPr>
          <a:xfrm>
            <a:off x="104389" y="3490595"/>
            <a:ext cx="3223427" cy="2480233"/>
          </a:xfrm>
          <a:prstGeom prst="rect">
            <a:avLst/>
          </a:prstGeom>
        </p:spPr>
      </p:pic>
      <p:pic>
        <p:nvPicPr>
          <p:cNvPr id="19" name="Picture 18">
            <a:extLst>
              <a:ext uri="{FF2B5EF4-FFF2-40B4-BE49-F238E27FC236}">
                <a16:creationId xmlns:a16="http://schemas.microsoft.com/office/drawing/2014/main" id="{40274FAF-E2CB-4EF5-A6E7-56CF6391BDD3}"/>
              </a:ext>
            </a:extLst>
          </p:cNvPr>
          <p:cNvPicPr>
            <a:picLocks noChangeAspect="1"/>
          </p:cNvPicPr>
          <p:nvPr/>
        </p:nvPicPr>
        <p:blipFill rotWithShape="1">
          <a:blip r:embed="rId6"/>
          <a:srcRect l="33384" t="39359" r="29482" b="7153"/>
          <a:stretch/>
        </p:blipFill>
        <p:spPr>
          <a:xfrm>
            <a:off x="104389" y="788306"/>
            <a:ext cx="3223427" cy="2611695"/>
          </a:xfrm>
          <a:prstGeom prst="rect">
            <a:avLst/>
          </a:prstGeom>
        </p:spPr>
      </p:pic>
      <p:sp>
        <p:nvSpPr>
          <p:cNvPr id="3" name="Rectangle 2">
            <a:extLst>
              <a:ext uri="{FF2B5EF4-FFF2-40B4-BE49-F238E27FC236}">
                <a16:creationId xmlns:a16="http://schemas.microsoft.com/office/drawing/2014/main" id="{60451D77-D90A-4A1F-9385-334AF8813FC7}"/>
              </a:ext>
            </a:extLst>
          </p:cNvPr>
          <p:cNvSpPr/>
          <p:nvPr/>
        </p:nvSpPr>
        <p:spPr>
          <a:xfrm>
            <a:off x="901150" y="454375"/>
            <a:ext cx="1222899" cy="369332"/>
          </a:xfrm>
          <a:prstGeom prst="rect">
            <a:avLst/>
          </a:prstGeom>
        </p:spPr>
        <p:txBody>
          <a:bodyPr wrap="none">
            <a:spAutoFit/>
          </a:bodyPr>
          <a:lstStyle/>
          <a:p>
            <a:r>
              <a:rPr lang="en-US" b="1" dirty="0"/>
              <a:t>Poly5 (MT)</a:t>
            </a:r>
          </a:p>
        </p:txBody>
      </p:sp>
      <p:sp>
        <p:nvSpPr>
          <p:cNvPr id="5" name="Rectangle 4">
            <a:extLst>
              <a:ext uri="{FF2B5EF4-FFF2-40B4-BE49-F238E27FC236}">
                <a16:creationId xmlns:a16="http://schemas.microsoft.com/office/drawing/2014/main" id="{4DDED476-41AB-420D-A75E-A38A3E04C15B}"/>
              </a:ext>
            </a:extLst>
          </p:cNvPr>
          <p:cNvSpPr/>
          <p:nvPr/>
        </p:nvSpPr>
        <p:spPr>
          <a:xfrm>
            <a:off x="32707" y="73592"/>
            <a:ext cx="2252155" cy="369332"/>
          </a:xfrm>
          <a:prstGeom prst="rect">
            <a:avLst/>
          </a:prstGeom>
        </p:spPr>
        <p:txBody>
          <a:bodyPr wrap="none">
            <a:spAutoFit/>
          </a:bodyPr>
          <a:lstStyle/>
          <a:p>
            <a:r>
              <a:rPr lang="en-US" b="1" dirty="0"/>
              <a:t>Crop timing examples</a:t>
            </a:r>
          </a:p>
        </p:txBody>
      </p:sp>
      <p:sp>
        <p:nvSpPr>
          <p:cNvPr id="7" name="Rectangle 6">
            <a:extLst>
              <a:ext uri="{FF2B5EF4-FFF2-40B4-BE49-F238E27FC236}">
                <a16:creationId xmlns:a16="http://schemas.microsoft.com/office/drawing/2014/main" id="{54805799-FAA3-440B-A587-668FF2C27474}"/>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10" name="Rectangle 9">
            <a:extLst>
              <a:ext uri="{FF2B5EF4-FFF2-40B4-BE49-F238E27FC236}">
                <a16:creationId xmlns:a16="http://schemas.microsoft.com/office/drawing/2014/main" id="{234F5799-D0F3-424F-905D-1676C4E6C072}"/>
              </a:ext>
            </a:extLst>
          </p:cNvPr>
          <p:cNvSpPr/>
          <p:nvPr/>
        </p:nvSpPr>
        <p:spPr>
          <a:xfrm>
            <a:off x="151887" y="823707"/>
            <a:ext cx="1175317" cy="307777"/>
          </a:xfrm>
          <a:prstGeom prst="rect">
            <a:avLst/>
          </a:prstGeom>
        </p:spPr>
        <p:txBody>
          <a:bodyPr wrap="square">
            <a:spAutoFit/>
          </a:bodyPr>
          <a:lstStyle/>
          <a:p>
            <a:r>
              <a:rPr lang="en-US" sz="1400" dirty="0"/>
              <a:t>Plant 1 error</a:t>
            </a:r>
          </a:p>
        </p:txBody>
      </p:sp>
      <p:sp>
        <p:nvSpPr>
          <p:cNvPr id="14" name="Rectangle 13">
            <a:extLst>
              <a:ext uri="{FF2B5EF4-FFF2-40B4-BE49-F238E27FC236}">
                <a16:creationId xmlns:a16="http://schemas.microsoft.com/office/drawing/2014/main" id="{1D23EE4C-E32B-497E-9272-8F194CAA4E13}"/>
              </a:ext>
            </a:extLst>
          </p:cNvPr>
          <p:cNvSpPr/>
          <p:nvPr/>
        </p:nvSpPr>
        <p:spPr>
          <a:xfrm>
            <a:off x="92104" y="3580043"/>
            <a:ext cx="1414595" cy="307777"/>
          </a:xfrm>
          <a:prstGeom prst="rect">
            <a:avLst/>
          </a:prstGeom>
        </p:spPr>
        <p:txBody>
          <a:bodyPr wrap="square">
            <a:spAutoFit/>
          </a:bodyPr>
          <a:lstStyle/>
          <a:p>
            <a:r>
              <a:rPr lang="en-US" sz="1400" dirty="0"/>
              <a:t>Harvest 1 error</a:t>
            </a:r>
          </a:p>
        </p:txBody>
      </p:sp>
      <p:sp>
        <p:nvSpPr>
          <p:cNvPr id="27" name="Rectangle 26">
            <a:extLst>
              <a:ext uri="{FF2B5EF4-FFF2-40B4-BE49-F238E27FC236}">
                <a16:creationId xmlns:a16="http://schemas.microsoft.com/office/drawing/2014/main" id="{FB61738C-4B74-41AC-92A9-E1B03DE73CD7}"/>
              </a:ext>
            </a:extLst>
          </p:cNvPr>
          <p:cNvSpPr/>
          <p:nvPr/>
        </p:nvSpPr>
        <p:spPr>
          <a:xfrm>
            <a:off x="3481001" y="4062670"/>
            <a:ext cx="2917906" cy="892552"/>
          </a:xfrm>
          <a:prstGeom prst="rect">
            <a:avLst/>
          </a:prstGeom>
        </p:spPr>
        <p:txBody>
          <a:bodyPr wrap="square">
            <a:spAutoFit/>
          </a:bodyPr>
          <a:lstStyle/>
          <a:p>
            <a:r>
              <a:rPr lang="en-US" sz="1400" b="1" dirty="0"/>
              <a:t>Planet didn’t show triple cropping, created error in validation data.</a:t>
            </a:r>
          </a:p>
          <a:p>
            <a:r>
              <a:rPr lang="en-US" sz="1200" dirty="0"/>
              <a:t>In validation data, p1 is for first crop and h1 is for second crop</a:t>
            </a:r>
          </a:p>
        </p:txBody>
      </p:sp>
      <p:cxnSp>
        <p:nvCxnSpPr>
          <p:cNvPr id="22" name="Straight Arrow Connector 21">
            <a:extLst>
              <a:ext uri="{FF2B5EF4-FFF2-40B4-BE49-F238E27FC236}">
                <a16:creationId xmlns:a16="http://schemas.microsoft.com/office/drawing/2014/main" id="{AB0F935C-8C82-4501-88B0-E028C81379FC}"/>
              </a:ext>
            </a:extLst>
          </p:cNvPr>
          <p:cNvCxnSpPr>
            <a:cxnSpLocks/>
          </p:cNvCxnSpPr>
          <p:nvPr/>
        </p:nvCxnSpPr>
        <p:spPr>
          <a:xfrm flipV="1">
            <a:off x="2096905" y="258258"/>
            <a:ext cx="1771833" cy="1835895"/>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7700C4-2D00-4739-85A5-C59DE9771E7E}"/>
              </a:ext>
            </a:extLst>
          </p:cNvPr>
          <p:cNvCxnSpPr>
            <a:cxnSpLocks/>
          </p:cNvCxnSpPr>
          <p:nvPr/>
        </p:nvCxnSpPr>
        <p:spPr>
          <a:xfrm flipV="1">
            <a:off x="1788730" y="382929"/>
            <a:ext cx="4740459" cy="4347782"/>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58A95CC8-C7AE-42E2-9993-3A2139BC1373}"/>
              </a:ext>
            </a:extLst>
          </p:cNvPr>
          <p:cNvSpPr/>
          <p:nvPr/>
        </p:nvSpPr>
        <p:spPr>
          <a:xfrm>
            <a:off x="6237213" y="4063161"/>
            <a:ext cx="2917906" cy="1077218"/>
          </a:xfrm>
          <a:prstGeom prst="rect">
            <a:avLst/>
          </a:prstGeom>
        </p:spPr>
        <p:txBody>
          <a:bodyPr wrap="square">
            <a:spAutoFit/>
          </a:bodyPr>
          <a:lstStyle/>
          <a:p>
            <a:r>
              <a:rPr lang="en-US" sz="1400" b="1" dirty="0"/>
              <a:t>Estimation lumped the all three crops as a single crop cycle.</a:t>
            </a:r>
          </a:p>
          <a:p>
            <a:r>
              <a:rPr lang="en-US" sz="1200" dirty="0"/>
              <a:t>The resulting crop cycle is more than one year long and would be taken out in final timing map.</a:t>
            </a:r>
          </a:p>
        </p:txBody>
      </p:sp>
      <p:sp>
        <p:nvSpPr>
          <p:cNvPr id="28" name="Rectangle 27">
            <a:extLst>
              <a:ext uri="{FF2B5EF4-FFF2-40B4-BE49-F238E27FC236}">
                <a16:creationId xmlns:a16="http://schemas.microsoft.com/office/drawing/2014/main" id="{766CC727-1199-49BB-B5C9-B6E97BDAB2F5}"/>
              </a:ext>
            </a:extLst>
          </p:cNvPr>
          <p:cNvSpPr/>
          <p:nvPr/>
        </p:nvSpPr>
        <p:spPr>
          <a:xfrm>
            <a:off x="9134325" y="4250929"/>
            <a:ext cx="2917906" cy="461665"/>
          </a:xfrm>
          <a:prstGeom prst="rect">
            <a:avLst/>
          </a:prstGeom>
        </p:spPr>
        <p:txBody>
          <a:bodyPr wrap="square">
            <a:spAutoFit/>
          </a:bodyPr>
          <a:lstStyle/>
          <a:p>
            <a:r>
              <a:rPr lang="en-US" sz="1200" dirty="0"/>
              <a:t>Example of something that worked well for both the estimate and validation data</a:t>
            </a:r>
          </a:p>
        </p:txBody>
      </p:sp>
      <p:sp>
        <p:nvSpPr>
          <p:cNvPr id="34" name="Rectangle 33">
            <a:extLst>
              <a:ext uri="{FF2B5EF4-FFF2-40B4-BE49-F238E27FC236}">
                <a16:creationId xmlns:a16="http://schemas.microsoft.com/office/drawing/2014/main" id="{128A549D-2873-46C8-92A5-C4226B9EAA25}"/>
              </a:ext>
            </a:extLst>
          </p:cNvPr>
          <p:cNvSpPr/>
          <p:nvPr/>
        </p:nvSpPr>
        <p:spPr>
          <a:xfrm>
            <a:off x="1506699" y="6062985"/>
            <a:ext cx="10308783" cy="523220"/>
          </a:xfrm>
          <a:prstGeom prst="rect">
            <a:avLst/>
          </a:prstGeom>
        </p:spPr>
        <p:txBody>
          <a:bodyPr wrap="square">
            <a:spAutoFit/>
          </a:bodyPr>
          <a:lstStyle/>
          <a:p>
            <a:pPr marL="285750" indent="-285750">
              <a:buFont typeface="Arial" panose="020B0604020202020204" pitchFamily="34" charset="0"/>
              <a:buChar char="•"/>
            </a:pPr>
            <a:r>
              <a:rPr lang="en-US" sz="1400" b="1" dirty="0"/>
              <a:t>The two TC pixels have the same error, but for different reasons: either the validation data or the estimated timing was wrong.</a:t>
            </a:r>
          </a:p>
          <a:p>
            <a:pPr marL="285750" indent="-285750">
              <a:buFont typeface="Arial" panose="020B0604020202020204" pitchFamily="34" charset="0"/>
              <a:buChar char="•"/>
            </a:pPr>
            <a:r>
              <a:rPr lang="en-US" sz="1400" dirty="0"/>
              <a:t>To generate SC/DC/TC data, need MODIS timeseries in addition to Planet images</a:t>
            </a:r>
          </a:p>
        </p:txBody>
      </p:sp>
    </p:spTree>
    <p:extLst>
      <p:ext uri="{BB962C8B-B14F-4D97-AF65-F5344CB8AC3E}">
        <p14:creationId xmlns:p14="http://schemas.microsoft.com/office/powerpoint/2010/main" val="170416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E04462-20CA-401C-A970-6C05D68B8B99}"/>
              </a:ext>
            </a:extLst>
          </p:cNvPr>
          <p:cNvPicPr>
            <a:picLocks noChangeAspect="1"/>
          </p:cNvPicPr>
          <p:nvPr/>
        </p:nvPicPr>
        <p:blipFill rotWithShape="1">
          <a:blip r:embed="rId2"/>
          <a:srcRect l="51228" t="22732" r="26469" b="23279"/>
          <a:stretch/>
        </p:blipFill>
        <p:spPr>
          <a:xfrm>
            <a:off x="6053286" y="71861"/>
            <a:ext cx="2719168" cy="3702571"/>
          </a:xfrm>
          <a:prstGeom prst="rect">
            <a:avLst/>
          </a:prstGeom>
        </p:spPr>
      </p:pic>
      <p:pic>
        <p:nvPicPr>
          <p:cNvPr id="4" name="Picture 3">
            <a:extLst>
              <a:ext uri="{FF2B5EF4-FFF2-40B4-BE49-F238E27FC236}">
                <a16:creationId xmlns:a16="http://schemas.microsoft.com/office/drawing/2014/main" id="{F02C4B2D-C192-4A5A-839F-49BECE8FC1B7}"/>
              </a:ext>
            </a:extLst>
          </p:cNvPr>
          <p:cNvPicPr>
            <a:picLocks noChangeAspect="1"/>
          </p:cNvPicPr>
          <p:nvPr/>
        </p:nvPicPr>
        <p:blipFill rotWithShape="1">
          <a:blip r:embed="rId3"/>
          <a:srcRect l="51394" t="21640" r="27295" b="24372"/>
          <a:stretch/>
        </p:blipFill>
        <p:spPr>
          <a:xfrm>
            <a:off x="3463198" y="31360"/>
            <a:ext cx="2598298" cy="3702571"/>
          </a:xfrm>
          <a:prstGeom prst="rect">
            <a:avLst/>
          </a:prstGeom>
        </p:spPr>
      </p:pic>
      <p:pic>
        <p:nvPicPr>
          <p:cNvPr id="20" name="Picture 19">
            <a:extLst>
              <a:ext uri="{FF2B5EF4-FFF2-40B4-BE49-F238E27FC236}">
                <a16:creationId xmlns:a16="http://schemas.microsoft.com/office/drawing/2014/main" id="{4E66DB9D-A95B-42DE-8535-CA61B576DC7B}"/>
              </a:ext>
            </a:extLst>
          </p:cNvPr>
          <p:cNvPicPr>
            <a:picLocks noChangeAspect="1"/>
          </p:cNvPicPr>
          <p:nvPr/>
        </p:nvPicPr>
        <p:blipFill rotWithShape="1">
          <a:blip r:embed="rId4"/>
          <a:srcRect l="33506" t="41817" r="29665" b="7805"/>
          <a:stretch/>
        </p:blipFill>
        <p:spPr>
          <a:xfrm>
            <a:off x="104389" y="3490595"/>
            <a:ext cx="3223427" cy="2480233"/>
          </a:xfrm>
          <a:prstGeom prst="rect">
            <a:avLst/>
          </a:prstGeom>
        </p:spPr>
      </p:pic>
      <p:pic>
        <p:nvPicPr>
          <p:cNvPr id="19" name="Picture 18">
            <a:extLst>
              <a:ext uri="{FF2B5EF4-FFF2-40B4-BE49-F238E27FC236}">
                <a16:creationId xmlns:a16="http://schemas.microsoft.com/office/drawing/2014/main" id="{40274FAF-E2CB-4EF5-A6E7-56CF6391BDD3}"/>
              </a:ext>
            </a:extLst>
          </p:cNvPr>
          <p:cNvPicPr>
            <a:picLocks noChangeAspect="1"/>
          </p:cNvPicPr>
          <p:nvPr/>
        </p:nvPicPr>
        <p:blipFill rotWithShape="1">
          <a:blip r:embed="rId5"/>
          <a:srcRect l="33384" t="39359" r="29482" b="7153"/>
          <a:stretch/>
        </p:blipFill>
        <p:spPr>
          <a:xfrm>
            <a:off x="104389" y="788306"/>
            <a:ext cx="3223427" cy="2611695"/>
          </a:xfrm>
          <a:prstGeom prst="rect">
            <a:avLst/>
          </a:prstGeom>
        </p:spPr>
      </p:pic>
      <p:sp>
        <p:nvSpPr>
          <p:cNvPr id="3" name="Rectangle 2">
            <a:extLst>
              <a:ext uri="{FF2B5EF4-FFF2-40B4-BE49-F238E27FC236}">
                <a16:creationId xmlns:a16="http://schemas.microsoft.com/office/drawing/2014/main" id="{60451D77-D90A-4A1F-9385-334AF8813FC7}"/>
              </a:ext>
            </a:extLst>
          </p:cNvPr>
          <p:cNvSpPr/>
          <p:nvPr/>
        </p:nvSpPr>
        <p:spPr>
          <a:xfrm>
            <a:off x="901150" y="454375"/>
            <a:ext cx="1222899" cy="369332"/>
          </a:xfrm>
          <a:prstGeom prst="rect">
            <a:avLst/>
          </a:prstGeom>
        </p:spPr>
        <p:txBody>
          <a:bodyPr wrap="none">
            <a:spAutoFit/>
          </a:bodyPr>
          <a:lstStyle/>
          <a:p>
            <a:r>
              <a:rPr lang="en-US" b="1" dirty="0"/>
              <a:t>Poly5 (MT)</a:t>
            </a:r>
          </a:p>
        </p:txBody>
      </p:sp>
      <p:sp>
        <p:nvSpPr>
          <p:cNvPr id="5" name="Rectangle 4">
            <a:extLst>
              <a:ext uri="{FF2B5EF4-FFF2-40B4-BE49-F238E27FC236}">
                <a16:creationId xmlns:a16="http://schemas.microsoft.com/office/drawing/2014/main" id="{4DDED476-41AB-420D-A75E-A38A3E04C15B}"/>
              </a:ext>
            </a:extLst>
          </p:cNvPr>
          <p:cNvSpPr/>
          <p:nvPr/>
        </p:nvSpPr>
        <p:spPr>
          <a:xfrm>
            <a:off x="32707" y="73592"/>
            <a:ext cx="2252155" cy="369332"/>
          </a:xfrm>
          <a:prstGeom prst="rect">
            <a:avLst/>
          </a:prstGeom>
        </p:spPr>
        <p:txBody>
          <a:bodyPr wrap="none">
            <a:spAutoFit/>
          </a:bodyPr>
          <a:lstStyle/>
          <a:p>
            <a:r>
              <a:rPr lang="en-US" b="1" dirty="0"/>
              <a:t>Crop timing examples</a:t>
            </a:r>
          </a:p>
        </p:txBody>
      </p:sp>
      <p:sp>
        <p:nvSpPr>
          <p:cNvPr id="7" name="Rectangle 6">
            <a:extLst>
              <a:ext uri="{FF2B5EF4-FFF2-40B4-BE49-F238E27FC236}">
                <a16:creationId xmlns:a16="http://schemas.microsoft.com/office/drawing/2014/main" id="{54805799-FAA3-440B-A587-668FF2C27474}"/>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10" name="Rectangle 9">
            <a:extLst>
              <a:ext uri="{FF2B5EF4-FFF2-40B4-BE49-F238E27FC236}">
                <a16:creationId xmlns:a16="http://schemas.microsoft.com/office/drawing/2014/main" id="{234F5799-D0F3-424F-905D-1676C4E6C072}"/>
              </a:ext>
            </a:extLst>
          </p:cNvPr>
          <p:cNvSpPr/>
          <p:nvPr/>
        </p:nvSpPr>
        <p:spPr>
          <a:xfrm>
            <a:off x="151887" y="823707"/>
            <a:ext cx="1175317" cy="307777"/>
          </a:xfrm>
          <a:prstGeom prst="rect">
            <a:avLst/>
          </a:prstGeom>
        </p:spPr>
        <p:txBody>
          <a:bodyPr wrap="square">
            <a:spAutoFit/>
          </a:bodyPr>
          <a:lstStyle/>
          <a:p>
            <a:r>
              <a:rPr lang="en-US" sz="1400" dirty="0"/>
              <a:t>Plant 1 error</a:t>
            </a:r>
          </a:p>
        </p:txBody>
      </p:sp>
      <p:sp>
        <p:nvSpPr>
          <p:cNvPr id="14" name="Rectangle 13">
            <a:extLst>
              <a:ext uri="{FF2B5EF4-FFF2-40B4-BE49-F238E27FC236}">
                <a16:creationId xmlns:a16="http://schemas.microsoft.com/office/drawing/2014/main" id="{1D23EE4C-E32B-497E-9272-8F194CAA4E13}"/>
              </a:ext>
            </a:extLst>
          </p:cNvPr>
          <p:cNvSpPr/>
          <p:nvPr/>
        </p:nvSpPr>
        <p:spPr>
          <a:xfrm>
            <a:off x="92104" y="3580043"/>
            <a:ext cx="1414595" cy="307777"/>
          </a:xfrm>
          <a:prstGeom prst="rect">
            <a:avLst/>
          </a:prstGeom>
        </p:spPr>
        <p:txBody>
          <a:bodyPr wrap="square">
            <a:spAutoFit/>
          </a:bodyPr>
          <a:lstStyle/>
          <a:p>
            <a:r>
              <a:rPr lang="en-US" sz="1400" dirty="0"/>
              <a:t>Harvest 1 error</a:t>
            </a:r>
          </a:p>
        </p:txBody>
      </p:sp>
      <p:cxnSp>
        <p:nvCxnSpPr>
          <p:cNvPr id="22" name="Straight Arrow Connector 21">
            <a:extLst>
              <a:ext uri="{FF2B5EF4-FFF2-40B4-BE49-F238E27FC236}">
                <a16:creationId xmlns:a16="http://schemas.microsoft.com/office/drawing/2014/main" id="{AB0F935C-8C82-4501-88B0-E028C81379FC}"/>
              </a:ext>
            </a:extLst>
          </p:cNvPr>
          <p:cNvCxnSpPr>
            <a:cxnSpLocks/>
          </p:cNvCxnSpPr>
          <p:nvPr/>
        </p:nvCxnSpPr>
        <p:spPr>
          <a:xfrm flipV="1">
            <a:off x="2284862" y="258259"/>
            <a:ext cx="1583876" cy="835277"/>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87700C4-2D00-4739-85A5-C59DE9771E7E}"/>
              </a:ext>
            </a:extLst>
          </p:cNvPr>
          <p:cNvCxnSpPr>
            <a:cxnSpLocks/>
          </p:cNvCxnSpPr>
          <p:nvPr/>
        </p:nvCxnSpPr>
        <p:spPr>
          <a:xfrm flipV="1">
            <a:off x="2297147" y="382929"/>
            <a:ext cx="4232042" cy="801201"/>
          </a:xfrm>
          <a:prstGeom prst="straightConnector1">
            <a:avLst/>
          </a:prstGeom>
          <a:ln w="38100">
            <a:solidFill>
              <a:srgbClr val="92D05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66CC727-1199-49BB-B5C9-B6E97BDAB2F5}"/>
              </a:ext>
            </a:extLst>
          </p:cNvPr>
          <p:cNvSpPr/>
          <p:nvPr/>
        </p:nvSpPr>
        <p:spPr>
          <a:xfrm>
            <a:off x="3327816" y="3776604"/>
            <a:ext cx="2917906" cy="892552"/>
          </a:xfrm>
          <a:prstGeom prst="rect">
            <a:avLst/>
          </a:prstGeom>
        </p:spPr>
        <p:txBody>
          <a:bodyPr wrap="square">
            <a:spAutoFit/>
          </a:bodyPr>
          <a:lstStyle/>
          <a:p>
            <a:r>
              <a:rPr lang="en-US" sz="1400" b="1" dirty="0"/>
              <a:t>Estimate would be masked out due to long crop cycle</a:t>
            </a:r>
          </a:p>
          <a:p>
            <a:r>
              <a:rPr lang="en-US" sz="1200" dirty="0"/>
              <a:t>Pixel was double cropped, but the middle dip was smoothed out in the estimate. </a:t>
            </a:r>
          </a:p>
        </p:txBody>
      </p:sp>
      <p:sp>
        <p:nvSpPr>
          <p:cNvPr id="21" name="Rectangle 20">
            <a:extLst>
              <a:ext uri="{FF2B5EF4-FFF2-40B4-BE49-F238E27FC236}">
                <a16:creationId xmlns:a16="http://schemas.microsoft.com/office/drawing/2014/main" id="{0A3E3999-FAD4-4B28-87C3-C576151BD129}"/>
              </a:ext>
            </a:extLst>
          </p:cNvPr>
          <p:cNvSpPr/>
          <p:nvPr/>
        </p:nvSpPr>
        <p:spPr>
          <a:xfrm>
            <a:off x="6096000" y="3774432"/>
            <a:ext cx="2917906" cy="523220"/>
          </a:xfrm>
          <a:prstGeom prst="rect">
            <a:avLst/>
          </a:prstGeom>
        </p:spPr>
        <p:txBody>
          <a:bodyPr wrap="square">
            <a:spAutoFit/>
          </a:bodyPr>
          <a:lstStyle/>
          <a:p>
            <a:r>
              <a:rPr lang="en-US" sz="1400" b="1" dirty="0"/>
              <a:t>Estimate would be masked out due to short crop cycle</a:t>
            </a:r>
          </a:p>
        </p:txBody>
      </p:sp>
      <p:pic>
        <p:nvPicPr>
          <p:cNvPr id="13" name="Picture 12">
            <a:extLst>
              <a:ext uri="{FF2B5EF4-FFF2-40B4-BE49-F238E27FC236}">
                <a16:creationId xmlns:a16="http://schemas.microsoft.com/office/drawing/2014/main" id="{254901CA-32CC-4E28-AD08-E40D623AB9F5}"/>
              </a:ext>
            </a:extLst>
          </p:cNvPr>
          <p:cNvPicPr>
            <a:picLocks noChangeAspect="1"/>
          </p:cNvPicPr>
          <p:nvPr/>
        </p:nvPicPr>
        <p:blipFill rotWithShape="1">
          <a:blip r:embed="rId6"/>
          <a:srcRect l="51228" t="25136" r="27526" b="20874"/>
          <a:stretch/>
        </p:blipFill>
        <p:spPr>
          <a:xfrm>
            <a:off x="9056620" y="242867"/>
            <a:ext cx="2590318" cy="3702572"/>
          </a:xfrm>
          <a:prstGeom prst="rect">
            <a:avLst/>
          </a:prstGeom>
        </p:spPr>
      </p:pic>
      <p:sp>
        <p:nvSpPr>
          <p:cNvPr id="26" name="Rectangle 25">
            <a:extLst>
              <a:ext uri="{FF2B5EF4-FFF2-40B4-BE49-F238E27FC236}">
                <a16:creationId xmlns:a16="http://schemas.microsoft.com/office/drawing/2014/main" id="{B6CB357F-7F58-4CE1-BBF3-8749E7EF8C96}"/>
              </a:ext>
            </a:extLst>
          </p:cNvPr>
          <p:cNvSpPr/>
          <p:nvPr/>
        </p:nvSpPr>
        <p:spPr>
          <a:xfrm>
            <a:off x="8964890" y="4036042"/>
            <a:ext cx="2917906" cy="830997"/>
          </a:xfrm>
          <a:prstGeom prst="rect">
            <a:avLst/>
          </a:prstGeom>
        </p:spPr>
        <p:txBody>
          <a:bodyPr wrap="square">
            <a:spAutoFit/>
          </a:bodyPr>
          <a:lstStyle/>
          <a:p>
            <a:r>
              <a:rPr lang="en-US" sz="1200" dirty="0"/>
              <a:t>Validation h1 makes more sense than estimated h1. At 6.5 months, this would probably be masked out based on crop cycle length.</a:t>
            </a:r>
          </a:p>
        </p:txBody>
      </p:sp>
      <p:sp>
        <p:nvSpPr>
          <p:cNvPr id="15" name="Rectangle 14">
            <a:extLst>
              <a:ext uri="{FF2B5EF4-FFF2-40B4-BE49-F238E27FC236}">
                <a16:creationId xmlns:a16="http://schemas.microsoft.com/office/drawing/2014/main" id="{6927A260-7B92-4413-9F20-30B560AB2010}"/>
              </a:ext>
            </a:extLst>
          </p:cNvPr>
          <p:cNvSpPr/>
          <p:nvPr/>
        </p:nvSpPr>
        <p:spPr>
          <a:xfrm>
            <a:off x="1131498" y="6150870"/>
            <a:ext cx="10228447" cy="307777"/>
          </a:xfrm>
          <a:prstGeom prst="rect">
            <a:avLst/>
          </a:prstGeom>
        </p:spPr>
        <p:txBody>
          <a:bodyPr wrap="square">
            <a:spAutoFit/>
          </a:bodyPr>
          <a:lstStyle/>
          <a:p>
            <a:pPr marL="285750" indent="-285750">
              <a:buFont typeface="Arial" panose="020B0604020202020204" pitchFamily="34" charset="0"/>
              <a:buChar char="•"/>
            </a:pPr>
            <a:r>
              <a:rPr lang="en-US" sz="1400" b="1" dirty="0"/>
              <a:t>Errors in estimate can vary widely for a similar timeseries (in the same field), but they can be masked out based on crop cycle</a:t>
            </a:r>
          </a:p>
        </p:txBody>
      </p:sp>
    </p:spTree>
    <p:extLst>
      <p:ext uri="{BB962C8B-B14F-4D97-AF65-F5344CB8AC3E}">
        <p14:creationId xmlns:p14="http://schemas.microsoft.com/office/powerpoint/2010/main" val="3010500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9" y="0"/>
            <a:ext cx="11893023" cy="5509200"/>
          </a:xfrm>
          <a:prstGeom prst="rect">
            <a:avLst/>
          </a:prstGeom>
        </p:spPr>
        <p:txBody>
          <a:bodyPr wrap="square">
            <a:spAutoFit/>
          </a:bodyPr>
          <a:lstStyle/>
          <a:p>
            <a:r>
              <a:rPr lang="en-US" sz="1600" b="1" dirty="0"/>
              <a:t>Takeaways</a:t>
            </a:r>
          </a:p>
          <a:p>
            <a:endParaRPr lang="en-US" sz="1600" b="1" dirty="0"/>
          </a:p>
          <a:p>
            <a:r>
              <a:rPr lang="en-US" sz="1600" dirty="0"/>
              <a:t>Land cover</a:t>
            </a:r>
          </a:p>
          <a:p>
            <a:pPr marL="285750" indent="-285750">
              <a:buFont typeface="Arial" panose="020B0604020202020204" pitchFamily="34" charset="0"/>
              <a:buChar char="•"/>
            </a:pPr>
            <a:r>
              <a:rPr lang="en-US" sz="1600" dirty="0"/>
              <a:t>Jake’s method doesn’t separate SC/DC as well as my </a:t>
            </a:r>
            <a:r>
              <a:rPr lang="en-US" sz="1600" dirty="0" err="1"/>
              <a:t>soymap</a:t>
            </a:r>
            <a:r>
              <a:rPr lang="en-US" sz="1600" dirty="0"/>
              <a:t> in both MT and </a:t>
            </a:r>
            <a:r>
              <a:rPr lang="en-US" sz="1600" dirty="0" err="1"/>
              <a:t>Matopiba</a:t>
            </a:r>
            <a:endParaRPr lang="en-US" sz="1600" dirty="0"/>
          </a:p>
          <a:p>
            <a:pPr marL="285750" indent="-285750">
              <a:buFont typeface="Arial" panose="020B0604020202020204" pitchFamily="34" charset="0"/>
              <a:buChar char="•"/>
            </a:pPr>
            <a:r>
              <a:rPr lang="en-US" sz="1600" dirty="0"/>
              <a:t>Jake’s method seems to do better with soy vs </a:t>
            </a:r>
            <a:r>
              <a:rPr lang="en-US" sz="1600" dirty="0" err="1"/>
              <a:t>nonsoy</a:t>
            </a:r>
            <a:r>
              <a:rPr lang="en-US" sz="1600" dirty="0"/>
              <a:t> </a:t>
            </a:r>
            <a:r>
              <a:rPr lang="en-US" sz="1600" dirty="0" err="1"/>
              <a:t>agri</a:t>
            </a:r>
            <a:r>
              <a:rPr lang="en-US" sz="1600" dirty="0"/>
              <a:t> separation in </a:t>
            </a:r>
            <a:r>
              <a:rPr lang="en-US" sz="1600" dirty="0" err="1"/>
              <a:t>Matopiba</a:t>
            </a:r>
            <a:r>
              <a:rPr lang="en-US" sz="1600" dirty="0"/>
              <a:t>, but need more validation data</a:t>
            </a:r>
          </a:p>
          <a:p>
            <a:pPr marL="285750" indent="-285750">
              <a:buFont typeface="Arial" panose="020B0604020202020204" pitchFamily="34" charset="0"/>
              <a:buChar char="•"/>
            </a:pPr>
            <a:r>
              <a:rPr lang="en-US" sz="1600" dirty="0" err="1"/>
              <a:t>Matopiba</a:t>
            </a:r>
            <a:r>
              <a:rPr lang="en-US" sz="1600" dirty="0"/>
              <a:t> has significant SC/DC separation challenges, so need more training data</a:t>
            </a:r>
          </a:p>
          <a:p>
            <a:pPr marL="285750" indent="-285750">
              <a:buFont typeface="Arial" panose="020B0604020202020204" pitchFamily="34" charset="0"/>
              <a:buChar char="•"/>
            </a:pPr>
            <a:r>
              <a:rPr lang="en-US" sz="1600" dirty="0"/>
              <a:t>The separation between </a:t>
            </a:r>
            <a:r>
              <a:rPr lang="en-US" sz="1600" dirty="0" err="1"/>
              <a:t>agri</a:t>
            </a:r>
            <a:r>
              <a:rPr lang="en-US" sz="1600" dirty="0"/>
              <a:t> and natural veg isn’t a big issue</a:t>
            </a:r>
          </a:p>
          <a:p>
            <a:endParaRPr lang="en-US" sz="1600" dirty="0"/>
          </a:p>
          <a:p>
            <a:r>
              <a:rPr lang="en-US" sz="1600" dirty="0"/>
              <a:t>Crop timing</a:t>
            </a:r>
          </a:p>
          <a:p>
            <a:pPr marL="285750" indent="-285750">
              <a:buFont typeface="Arial" panose="020B0604020202020204" pitchFamily="34" charset="0"/>
              <a:buChar char="•"/>
            </a:pPr>
            <a:r>
              <a:rPr lang="en-US" sz="1600" dirty="0"/>
              <a:t>Accuracy of crop timing estimates doesn’t directly correspond to accuracy of land use map, so land use map is more to separate SC/DC behavior, not to improve the pixel level estimates themselves</a:t>
            </a:r>
          </a:p>
          <a:p>
            <a:pPr marL="285750" indent="-285750">
              <a:buFont typeface="Arial" panose="020B0604020202020204" pitchFamily="34" charset="0"/>
              <a:buChar char="•"/>
            </a:pPr>
            <a:r>
              <a:rPr lang="en-US" sz="1600" dirty="0"/>
              <a:t>Although the timeseries analysis method does generate big errors, they would be masked out due to crop cycle.</a:t>
            </a:r>
          </a:p>
          <a:p>
            <a:pPr marL="285750" indent="-285750">
              <a:buFont typeface="Arial" panose="020B0604020202020204" pitchFamily="34" charset="0"/>
              <a:buChar char="•"/>
            </a:pPr>
            <a:r>
              <a:rPr lang="en-US" sz="1600" dirty="0"/>
              <a:t>The main issue is to clean up validation data, because some are based on guesses when there are 1.5+ month gaps in Planet imagery and sometimes atmospheric effects + sensor effects influence whether a field ‘looks green’ vs ‘bare’</a:t>
            </a:r>
          </a:p>
          <a:p>
            <a:pPr marL="285750" indent="-285750">
              <a:buFont typeface="Arial" panose="020B0604020202020204" pitchFamily="34" charset="0"/>
              <a:buChar char="•"/>
            </a:pPr>
            <a:r>
              <a:rPr lang="en-US" sz="1600" dirty="0"/>
              <a:t>Even after cleaning, the validation data for planting will have a range of 3-4 weeks; for harvest error will be 2-3 weeks.</a:t>
            </a:r>
          </a:p>
          <a:p>
            <a:pPr marL="742950" lvl="1" indent="-285750">
              <a:buFont typeface="Arial" panose="020B0604020202020204" pitchFamily="34" charset="0"/>
              <a:buChar char="•"/>
            </a:pPr>
            <a:r>
              <a:rPr lang="en-US" sz="1600" dirty="0"/>
              <a:t>Need to do regression on aggregated crop timing stats? </a:t>
            </a:r>
          </a:p>
          <a:p>
            <a:pPr marL="742950" lvl="1" indent="-285750">
              <a:buFont typeface="Arial" panose="020B0604020202020204" pitchFamily="34" charset="0"/>
              <a:buChar char="•"/>
            </a:pPr>
            <a:r>
              <a:rPr lang="en-US" sz="1600" dirty="0"/>
              <a:t>Do regression by chunks of time (e.g. months)? </a:t>
            </a:r>
          </a:p>
          <a:p>
            <a:pPr marL="742950" lvl="1" indent="-285750">
              <a:buFont typeface="Arial" panose="020B0604020202020204" pitchFamily="34" charset="0"/>
              <a:buChar char="•"/>
            </a:pPr>
            <a:r>
              <a:rPr lang="en-US" sz="1600" dirty="0"/>
              <a:t>Attach an error distribution to estimates?</a:t>
            </a:r>
          </a:p>
          <a:p>
            <a:pPr marL="742950" lvl="1" indent="-285750">
              <a:buFont typeface="Arial" panose="020B0604020202020204" pitchFamily="34" charset="0"/>
              <a:buChar char="•"/>
            </a:pPr>
            <a:r>
              <a:rPr lang="en-US" sz="1600" dirty="0"/>
              <a:t>Report </a:t>
            </a:r>
            <a:r>
              <a:rPr lang="en-US" sz="1600" dirty="0" err="1"/>
              <a:t>greenup</a:t>
            </a:r>
            <a:r>
              <a:rPr lang="en-US" sz="1600" dirty="0"/>
              <a:t> instead of planting date to decrease error?</a:t>
            </a:r>
          </a:p>
          <a:p>
            <a:pPr marL="285750" indent="-285750">
              <a:buFont typeface="Arial" panose="020B0604020202020204" pitchFamily="34" charset="0"/>
              <a:buChar char="•"/>
            </a:pPr>
            <a:r>
              <a:rPr lang="en-US" sz="1600" dirty="0"/>
              <a:t>Only need a few more polygons’ worth of plant/harvest validation data. </a:t>
            </a:r>
          </a:p>
          <a:p>
            <a:pPr marL="742950" lvl="1" indent="-285750">
              <a:buFont typeface="Arial" panose="020B0604020202020204" pitchFamily="34" charset="0"/>
              <a:buChar char="•"/>
            </a:pPr>
            <a:r>
              <a:rPr lang="en-US" sz="1600" dirty="0"/>
              <a:t>Purpose is to look for more ‘error cases’, not adjust timeseries analysis method. </a:t>
            </a:r>
          </a:p>
          <a:p>
            <a:pPr marL="742950" lvl="1" indent="-285750">
              <a:buFont typeface="Arial" panose="020B0604020202020204" pitchFamily="34" charset="0"/>
              <a:buChar char="•"/>
            </a:pPr>
            <a:r>
              <a:rPr lang="en-US" sz="1600" dirty="0"/>
              <a:t>Error is unlikely to get smaller, even with highest possible quality validation data.</a:t>
            </a:r>
          </a:p>
        </p:txBody>
      </p:sp>
    </p:spTree>
    <p:extLst>
      <p:ext uri="{BB962C8B-B14F-4D97-AF65-F5344CB8AC3E}">
        <p14:creationId xmlns:p14="http://schemas.microsoft.com/office/powerpoint/2010/main" val="2491939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t>Clean + mask validation data to create ‘high confidence’ dataset</a:t>
            </a:r>
          </a:p>
          <a:p>
            <a:pPr marL="742950" lvl="1" indent="-285750">
              <a:buFont typeface="Arial" panose="020B0604020202020204" pitchFamily="34" charset="0"/>
              <a:buChar char="•"/>
            </a:pPr>
            <a:r>
              <a:rPr lang="en-US" sz="1400" dirty="0"/>
              <a:t>Mask out validation data that doesn’t match up with MODIS timeseries</a:t>
            </a:r>
          </a:p>
          <a:p>
            <a:pPr marL="742950" lvl="1" indent="-285750">
              <a:buFont typeface="Arial" panose="020B0604020202020204" pitchFamily="34" charset="0"/>
              <a:buChar char="•"/>
            </a:pPr>
            <a:r>
              <a:rPr lang="en-US" sz="1400" dirty="0"/>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t>Attach a ‘confidence level tag’ when generating new validation data</a:t>
            </a:r>
          </a:p>
          <a:p>
            <a:pPr marL="342900" indent="-342900">
              <a:buAutoNum type="arabicPeriod"/>
            </a:pPr>
            <a:r>
              <a:rPr lang="en-US" sz="1400" dirty="0"/>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t>Delineate fields from Planet images in </a:t>
            </a:r>
            <a:r>
              <a:rPr lang="en-US" sz="1400" dirty="0" err="1"/>
              <a:t>Matopiba</a:t>
            </a:r>
            <a:r>
              <a:rPr lang="en-US" sz="1400" dirty="0"/>
              <a:t> and Mato Grosso</a:t>
            </a:r>
          </a:p>
          <a:p>
            <a:pPr marL="342900" indent="-342900">
              <a:buAutoNum type="arabicPeriod"/>
            </a:pPr>
            <a:r>
              <a:rPr lang="en-US" sz="1400" dirty="0"/>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t>Separate MT training points as soy, </a:t>
            </a:r>
            <a:r>
              <a:rPr lang="en-US" sz="1400" dirty="0" err="1"/>
              <a:t>nonsoy</a:t>
            </a:r>
            <a:r>
              <a:rPr lang="en-US" sz="1400" dirty="0"/>
              <a:t> </a:t>
            </a:r>
            <a:r>
              <a:rPr lang="en-US" sz="1400" dirty="0" err="1"/>
              <a:t>agri</a:t>
            </a:r>
            <a:r>
              <a:rPr lang="en-US" sz="1400" dirty="0"/>
              <a:t> (PLOS points have specific </a:t>
            </a:r>
            <a:r>
              <a:rPr lang="en-US" sz="1400" dirty="0" err="1"/>
              <a:t>nonsoy</a:t>
            </a:r>
            <a:r>
              <a:rPr lang="en-US" sz="1400" dirty="0"/>
              <a:t> crops)</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2765528" y="2496455"/>
            <a:ext cx="7026475" cy="830997"/>
          </a:xfrm>
          <a:prstGeom prst="rect">
            <a:avLst/>
          </a:prstGeom>
          <a:noFill/>
        </p:spPr>
        <p:txBody>
          <a:bodyPr wrap="none" rtlCol="0">
            <a:spAutoFit/>
          </a:bodyPr>
          <a:lstStyle/>
          <a:p>
            <a:pPr algn="ctr"/>
            <a:r>
              <a:rPr lang="en-US" sz="2400" dirty="0"/>
              <a:t>Creating and using validation data from Planet imagery</a:t>
            </a:r>
          </a:p>
          <a:p>
            <a:pPr algn="ctr"/>
            <a:r>
              <a:rPr lang="en-US" sz="2400" dirty="0"/>
              <a:t>(extra notes)</a:t>
            </a:r>
          </a:p>
        </p:txBody>
      </p:sp>
    </p:spTree>
    <p:extLst>
      <p:ext uri="{BB962C8B-B14F-4D97-AF65-F5344CB8AC3E}">
        <p14:creationId xmlns:p14="http://schemas.microsoft.com/office/powerpoint/2010/main" val="345316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4076224919"/>
              </p:ext>
            </p:extLst>
          </p:nvPr>
        </p:nvGraphicFramePr>
        <p:xfrm>
          <a:off x="0" y="1457960"/>
          <a:ext cx="12192000" cy="561340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2765528" y="2496455"/>
            <a:ext cx="7026475" cy="830997"/>
          </a:xfrm>
          <a:prstGeom prst="rect">
            <a:avLst/>
          </a:prstGeom>
          <a:noFill/>
        </p:spPr>
        <p:txBody>
          <a:bodyPr wrap="none" rtlCol="0">
            <a:spAutoFit/>
          </a:bodyPr>
          <a:lstStyle/>
          <a:p>
            <a:pPr algn="ctr"/>
            <a:r>
              <a:rPr lang="en-US" sz="2400" dirty="0"/>
              <a:t>Creating and using validation data from Planet imagery</a:t>
            </a:r>
          </a:p>
          <a:p>
            <a:pPr algn="ctr"/>
            <a:r>
              <a:rPr lang="en-US" sz="2400" dirty="0"/>
              <a:t>(summary)</a:t>
            </a:r>
          </a:p>
        </p:txBody>
      </p:sp>
    </p:spTree>
    <p:extLst>
      <p:ext uri="{BB962C8B-B14F-4D97-AF65-F5344CB8AC3E}">
        <p14:creationId xmlns:p14="http://schemas.microsoft.com/office/powerpoint/2010/main" val="24453176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648D12-3FD9-445F-A3EC-DA14355EF09A}"/>
              </a:ext>
            </a:extLst>
          </p:cNvPr>
          <p:cNvSpPr/>
          <p:nvPr/>
        </p:nvSpPr>
        <p:spPr>
          <a:xfrm>
            <a:off x="179533" y="287764"/>
            <a:ext cx="11022227" cy="2031325"/>
          </a:xfrm>
          <a:prstGeom prst="rect">
            <a:avLst/>
          </a:prstGeom>
        </p:spPr>
        <p:txBody>
          <a:bodyPr wrap="square">
            <a:spAutoFit/>
          </a:bodyPr>
          <a:lstStyle/>
          <a:p>
            <a:r>
              <a:rPr lang="en-US" dirty="0"/>
              <a:t>This week, finished downloading Planet imagery for poly3, 2013 – 2014 and poly5, 2016-2017</a:t>
            </a:r>
          </a:p>
          <a:p>
            <a:endParaRPr lang="en-US" dirty="0"/>
          </a:p>
          <a:p>
            <a:pPr marL="285750" indent="-285750">
              <a:buFont typeface="Arial" panose="020B0604020202020204" pitchFamily="34" charset="0"/>
              <a:buChar char="•"/>
            </a:pPr>
            <a:r>
              <a:rPr lang="en-US" dirty="0"/>
              <a:t>Note, when there are multiple gaps of 1.5, 2 months in Planet images during the wet season, don’t see whether plant2 or harvest1 happened; need to guess based on crop cycle length, but that’s inaccurate. Mask out validation data that doesn’t match up with MODIS TS.</a:t>
            </a:r>
          </a:p>
          <a:p>
            <a:pPr marL="285750" indent="-285750">
              <a:buFont typeface="Arial" panose="020B0604020202020204" pitchFamily="34" charset="0"/>
              <a:buChar char="•"/>
            </a:pPr>
            <a:r>
              <a:rPr lang="en-US" dirty="0"/>
              <a:t>Timing is very subjective because different bare fields look different (moisture? Soil type? Cloud shadow?)</a:t>
            </a:r>
          </a:p>
          <a:p>
            <a:pPr marL="285750" indent="-285750">
              <a:buFont typeface="Arial" panose="020B0604020202020204" pitchFamily="34" charset="0"/>
              <a:buChar char="•"/>
            </a:pPr>
            <a:r>
              <a:rPr lang="en-US" dirty="0"/>
              <a:t>There seem to be some weeds that look green</a:t>
            </a:r>
          </a:p>
        </p:txBody>
      </p:sp>
    </p:spTree>
    <p:extLst>
      <p:ext uri="{BB962C8B-B14F-4D97-AF65-F5344CB8AC3E}">
        <p14:creationId xmlns:p14="http://schemas.microsoft.com/office/powerpoint/2010/main" val="2080121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 on creating validation data</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
        <p:nvSpPr>
          <p:cNvPr id="4" name="Rectangle 3">
            <a:extLst>
              <a:ext uri="{FF2B5EF4-FFF2-40B4-BE49-F238E27FC236}">
                <a16:creationId xmlns:a16="http://schemas.microsoft.com/office/drawing/2014/main" id="{2C074977-6395-4C24-9C0E-090DC21A5F89}"/>
              </a:ext>
            </a:extLst>
          </p:cNvPr>
          <p:cNvSpPr/>
          <p:nvPr/>
        </p:nvSpPr>
        <p:spPr>
          <a:xfrm>
            <a:off x="104010" y="96863"/>
            <a:ext cx="2600712" cy="307777"/>
          </a:xfrm>
          <a:prstGeom prst="rect">
            <a:avLst/>
          </a:prstGeom>
        </p:spPr>
        <p:txBody>
          <a:bodyPr wrap="none">
            <a:spAutoFit/>
          </a:bodyPr>
          <a:lstStyle/>
          <a:p>
            <a:r>
              <a:rPr lang="en-US" sz="1400" dirty="0"/>
              <a:t>Notes on creating validation data</a:t>
            </a:r>
          </a:p>
        </p:txBody>
      </p:sp>
    </p:spTree>
    <p:extLst>
      <p:ext uri="{BB962C8B-B14F-4D97-AF65-F5344CB8AC3E}">
        <p14:creationId xmlns:p14="http://schemas.microsoft.com/office/powerpoint/2010/main" val="2379935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0451D77-D90A-4A1F-9385-334AF8813FC7}"/>
              </a:ext>
            </a:extLst>
          </p:cNvPr>
          <p:cNvSpPr/>
          <p:nvPr/>
        </p:nvSpPr>
        <p:spPr>
          <a:xfrm>
            <a:off x="1158785" y="585214"/>
            <a:ext cx="1447832" cy="369332"/>
          </a:xfrm>
          <a:prstGeom prst="rect">
            <a:avLst/>
          </a:prstGeom>
        </p:spPr>
        <p:txBody>
          <a:bodyPr wrap="none">
            <a:spAutoFit/>
          </a:bodyPr>
          <a:lstStyle/>
          <a:p>
            <a:r>
              <a:rPr lang="en-US" b="1" dirty="0"/>
              <a:t>poly3 (Bahia)</a:t>
            </a:r>
          </a:p>
        </p:txBody>
      </p:sp>
      <p:pic>
        <p:nvPicPr>
          <p:cNvPr id="4" name="Picture 3">
            <a:extLst>
              <a:ext uri="{FF2B5EF4-FFF2-40B4-BE49-F238E27FC236}">
                <a16:creationId xmlns:a16="http://schemas.microsoft.com/office/drawing/2014/main" id="{54C420ED-0754-46D9-AF32-07EDF4480607}"/>
              </a:ext>
            </a:extLst>
          </p:cNvPr>
          <p:cNvPicPr>
            <a:picLocks noChangeAspect="1"/>
          </p:cNvPicPr>
          <p:nvPr/>
        </p:nvPicPr>
        <p:blipFill rotWithShape="1">
          <a:blip r:embed="rId2"/>
          <a:srcRect l="43902" t="37561" r="34695" b="12722"/>
          <a:stretch/>
        </p:blipFill>
        <p:spPr>
          <a:xfrm>
            <a:off x="423748" y="869795"/>
            <a:ext cx="2917906" cy="3812791"/>
          </a:xfrm>
          <a:prstGeom prst="rect">
            <a:avLst/>
          </a:prstGeom>
        </p:spPr>
      </p:pic>
      <p:sp>
        <p:nvSpPr>
          <p:cNvPr id="5" name="Rectangle 4">
            <a:extLst>
              <a:ext uri="{FF2B5EF4-FFF2-40B4-BE49-F238E27FC236}">
                <a16:creationId xmlns:a16="http://schemas.microsoft.com/office/drawing/2014/main" id="{4DDED476-41AB-420D-A75E-A38A3E04C15B}"/>
              </a:ext>
            </a:extLst>
          </p:cNvPr>
          <p:cNvSpPr/>
          <p:nvPr/>
        </p:nvSpPr>
        <p:spPr>
          <a:xfrm>
            <a:off x="32707" y="73592"/>
            <a:ext cx="2252155" cy="369332"/>
          </a:xfrm>
          <a:prstGeom prst="rect">
            <a:avLst/>
          </a:prstGeom>
        </p:spPr>
        <p:txBody>
          <a:bodyPr wrap="none">
            <a:spAutoFit/>
          </a:bodyPr>
          <a:lstStyle/>
          <a:p>
            <a:r>
              <a:rPr lang="en-US" b="1" dirty="0"/>
              <a:t>Crop timing examples</a:t>
            </a:r>
          </a:p>
        </p:txBody>
      </p:sp>
      <p:pic>
        <p:nvPicPr>
          <p:cNvPr id="6" name="Picture 5">
            <a:extLst>
              <a:ext uri="{FF2B5EF4-FFF2-40B4-BE49-F238E27FC236}">
                <a16:creationId xmlns:a16="http://schemas.microsoft.com/office/drawing/2014/main" id="{AAC5BD47-819E-4741-831D-48AE755EEA1C}"/>
              </a:ext>
            </a:extLst>
          </p:cNvPr>
          <p:cNvPicPr>
            <a:picLocks noChangeAspect="1"/>
          </p:cNvPicPr>
          <p:nvPr/>
        </p:nvPicPr>
        <p:blipFill rotWithShape="1">
          <a:blip r:embed="rId3"/>
          <a:srcRect l="45366" t="23902" r="32317" b="19187"/>
          <a:stretch/>
        </p:blipFill>
        <p:spPr>
          <a:xfrm>
            <a:off x="3746809" y="73592"/>
            <a:ext cx="2720898" cy="3902928"/>
          </a:xfrm>
          <a:prstGeom prst="rect">
            <a:avLst/>
          </a:prstGeom>
        </p:spPr>
      </p:pic>
      <p:sp>
        <p:nvSpPr>
          <p:cNvPr id="7" name="Rectangle 6">
            <a:extLst>
              <a:ext uri="{FF2B5EF4-FFF2-40B4-BE49-F238E27FC236}">
                <a16:creationId xmlns:a16="http://schemas.microsoft.com/office/drawing/2014/main" id="{54805799-FAA3-440B-A587-668FF2C27474}"/>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8" name="Rectangle 7">
            <a:extLst>
              <a:ext uri="{FF2B5EF4-FFF2-40B4-BE49-F238E27FC236}">
                <a16:creationId xmlns:a16="http://schemas.microsoft.com/office/drawing/2014/main" id="{2F7F4A3C-264F-46F7-A10E-2ED6B9B698E8}"/>
              </a:ext>
            </a:extLst>
          </p:cNvPr>
          <p:cNvSpPr/>
          <p:nvPr/>
        </p:nvSpPr>
        <p:spPr>
          <a:xfrm>
            <a:off x="307069" y="5985381"/>
            <a:ext cx="6312316" cy="523220"/>
          </a:xfrm>
          <a:prstGeom prst="rect">
            <a:avLst/>
          </a:prstGeom>
        </p:spPr>
        <p:txBody>
          <a:bodyPr wrap="square">
            <a:spAutoFit/>
          </a:bodyPr>
          <a:lstStyle/>
          <a:p>
            <a:pPr marL="285750" indent="-285750">
              <a:buFont typeface="Arial" panose="020B0604020202020204" pitchFamily="34" charset="0"/>
              <a:buChar char="•"/>
            </a:pPr>
            <a:r>
              <a:rPr lang="en-US" sz="1400" dirty="0"/>
              <a:t>Estimated planting date tends toward the </a:t>
            </a:r>
            <a:r>
              <a:rPr lang="en-US" sz="1400" b="1" dirty="0"/>
              <a:t>late</a:t>
            </a:r>
            <a:r>
              <a:rPr lang="en-US" sz="1400" dirty="0"/>
              <a:t> part of the validation range</a:t>
            </a:r>
          </a:p>
          <a:p>
            <a:pPr marL="285750" indent="-285750">
              <a:buFont typeface="Arial" panose="020B0604020202020204" pitchFamily="34" charset="0"/>
              <a:buChar char="•"/>
            </a:pPr>
            <a:r>
              <a:rPr lang="en-US" sz="1400" dirty="0"/>
              <a:t>Estimated harvest date tends toward the </a:t>
            </a:r>
            <a:r>
              <a:rPr lang="en-US" sz="1400" b="1" dirty="0"/>
              <a:t>early</a:t>
            </a:r>
            <a:r>
              <a:rPr lang="en-US" sz="1400" dirty="0"/>
              <a:t> part of the validation range </a:t>
            </a:r>
          </a:p>
        </p:txBody>
      </p:sp>
      <p:pic>
        <p:nvPicPr>
          <p:cNvPr id="9" name="Picture 8">
            <a:extLst>
              <a:ext uri="{FF2B5EF4-FFF2-40B4-BE49-F238E27FC236}">
                <a16:creationId xmlns:a16="http://schemas.microsoft.com/office/drawing/2014/main" id="{F9D6647A-C8A8-4E7A-A902-FC7F7EDD3591}"/>
              </a:ext>
            </a:extLst>
          </p:cNvPr>
          <p:cNvPicPr>
            <a:picLocks noChangeAspect="1"/>
          </p:cNvPicPr>
          <p:nvPr/>
        </p:nvPicPr>
        <p:blipFill rotWithShape="1">
          <a:blip r:embed="rId4"/>
          <a:srcRect l="45914" t="22277" r="32592" b="23902"/>
          <a:stretch/>
        </p:blipFill>
        <p:spPr>
          <a:xfrm>
            <a:off x="6619385" y="349399"/>
            <a:ext cx="2620537" cy="3691055"/>
          </a:xfrm>
          <a:prstGeom prst="rect">
            <a:avLst/>
          </a:prstGeom>
        </p:spPr>
      </p:pic>
      <p:sp>
        <p:nvSpPr>
          <p:cNvPr id="10" name="Rectangle 9">
            <a:extLst>
              <a:ext uri="{FF2B5EF4-FFF2-40B4-BE49-F238E27FC236}">
                <a16:creationId xmlns:a16="http://schemas.microsoft.com/office/drawing/2014/main" id="{234F5799-D0F3-424F-905D-1676C4E6C072}"/>
              </a:ext>
            </a:extLst>
          </p:cNvPr>
          <p:cNvSpPr/>
          <p:nvPr/>
        </p:nvSpPr>
        <p:spPr>
          <a:xfrm>
            <a:off x="6619385" y="4040453"/>
            <a:ext cx="2917906" cy="1815882"/>
          </a:xfrm>
          <a:prstGeom prst="rect">
            <a:avLst/>
          </a:prstGeom>
        </p:spPr>
        <p:txBody>
          <a:bodyPr wrap="square">
            <a:spAutoFit/>
          </a:bodyPr>
          <a:lstStyle/>
          <a:p>
            <a:r>
              <a:rPr lang="en-US" sz="1400" dirty="0"/>
              <a:t>Very large harvest validation range reflects the very slow </a:t>
            </a:r>
            <a:r>
              <a:rPr lang="en-US" sz="1400" dirty="0" err="1"/>
              <a:t>browndown</a:t>
            </a:r>
            <a:r>
              <a:rPr lang="en-US" sz="1400" dirty="0"/>
              <a:t> in this pixel</a:t>
            </a:r>
          </a:p>
          <a:p>
            <a:r>
              <a:rPr lang="en-US" sz="1400" dirty="0"/>
              <a:t>Small EVI peak in Oct/Nov looks confusingly green in Planet image. If there were no ‘bare’ images between Nov and Jan, my estimated planting date would be in Oct/Nov.</a:t>
            </a:r>
          </a:p>
        </p:txBody>
      </p:sp>
      <p:pic>
        <p:nvPicPr>
          <p:cNvPr id="11" name="Picture 10">
            <a:extLst>
              <a:ext uri="{FF2B5EF4-FFF2-40B4-BE49-F238E27FC236}">
                <a16:creationId xmlns:a16="http://schemas.microsoft.com/office/drawing/2014/main" id="{8D20ED98-DFF8-4353-AA5D-222D511DA73B}"/>
              </a:ext>
            </a:extLst>
          </p:cNvPr>
          <p:cNvPicPr>
            <a:picLocks noChangeAspect="1"/>
          </p:cNvPicPr>
          <p:nvPr/>
        </p:nvPicPr>
        <p:blipFill rotWithShape="1">
          <a:blip r:embed="rId5"/>
          <a:srcRect l="45707" t="28293" r="32799" b="17886"/>
          <a:stretch/>
        </p:blipFill>
        <p:spPr>
          <a:xfrm>
            <a:off x="9391600" y="349398"/>
            <a:ext cx="2620537" cy="3691055"/>
          </a:xfrm>
          <a:prstGeom prst="rect">
            <a:avLst/>
          </a:prstGeom>
        </p:spPr>
      </p:pic>
    </p:spTree>
    <p:extLst>
      <p:ext uri="{BB962C8B-B14F-4D97-AF65-F5344CB8AC3E}">
        <p14:creationId xmlns:p14="http://schemas.microsoft.com/office/powerpoint/2010/main" val="6767185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Need to make 2018 land cover and timing maps because most Planet imagery with high temporal resolution is 2017-2018</a:t>
            </a:r>
          </a:p>
          <a:p>
            <a:pPr marL="285750" indent="-285750">
              <a:buFont typeface="Arial" panose="020B0604020202020204" pitchFamily="34" charset="0"/>
              <a:buChar char="•"/>
            </a:pPr>
            <a:r>
              <a:rPr lang="en-US" sz="1400" dirty="0"/>
              <a:t>For land cover map, used GEE file </a:t>
            </a:r>
            <a:r>
              <a:rPr lang="en-US" sz="1400" dirty="0" err="1"/>
              <a:t>LandCover</a:t>
            </a:r>
            <a:r>
              <a:rPr lang="en-US" sz="1400" dirty="0"/>
              <a:t>/Soy Classification Trial 1</a:t>
            </a:r>
          </a:p>
          <a:p>
            <a:pPr marL="742950" lvl="1" indent="-285750">
              <a:buFont typeface="Arial" panose="020B0604020202020204" pitchFamily="34" charset="0"/>
              <a:buChar char="•"/>
            </a:pPr>
            <a:r>
              <a:rPr lang="en-US" sz="1400" dirty="0"/>
              <a:t>Mask soy_pts_agsat_1 with mapbiomas3 </a:t>
            </a:r>
            <a:r>
              <a:rPr lang="en-US" sz="1400" dirty="0" err="1"/>
              <a:t>agri</a:t>
            </a:r>
            <a:endParaRPr lang="en-US" sz="1400" dirty="0"/>
          </a:p>
          <a:p>
            <a:pPr marL="742950" lvl="1" indent="-285750">
              <a:buFont typeface="Arial" panose="020B0604020202020204" pitchFamily="34" charset="0"/>
              <a:buChar char="•"/>
            </a:pPr>
            <a:r>
              <a:rPr lang="en-US" sz="1400" dirty="0"/>
              <a:t>Chose to use soy_pts_agsat1 over soy_pts_1. soy_pts_agsat_1 produced higher accuracy than soy_pts_1 (e.g. 70% vs 60%) but soy_pts_1 has some data in </a:t>
            </a:r>
            <a:r>
              <a:rPr lang="en-US" sz="1400" dirty="0" err="1"/>
              <a:t>Matopiba</a:t>
            </a:r>
            <a:r>
              <a:rPr lang="en-US" sz="1400" dirty="0"/>
              <a:t> whereas soy_pts_agsat_1 doesn’t. The training points will eventually change so it doesn’t matter that much.</a:t>
            </a:r>
          </a:p>
          <a:p>
            <a:pPr marL="742950" lvl="1" indent="-285750">
              <a:buFont typeface="Arial" panose="020B0604020202020204" pitchFamily="34" charset="0"/>
              <a:buChar char="•"/>
            </a:pPr>
            <a:r>
              <a:rPr lang="en-US" sz="1400"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sz="1400" dirty="0"/>
              <a:t>NOTE, don’t have 2018 mapbiomas3 so had to replace it with 2017 mask</a:t>
            </a:r>
          </a:p>
          <a:p>
            <a:pPr marL="742950" lvl="1" indent="-285750">
              <a:buFont typeface="Arial" panose="020B0604020202020204" pitchFamily="34" charset="0"/>
              <a:buChar char="•"/>
            </a:pPr>
            <a:r>
              <a:rPr lang="en-US" sz="1400" dirty="0"/>
              <a:t>NOTE, each year seems to have different training information (i.e. training points have 295 or 294 properties depending on the year) – choose a set of training information that’s common to all years or separate classifier by groups of years with the same info?</a:t>
            </a:r>
          </a:p>
          <a:p>
            <a:pPr marL="742950" lvl="1" indent="-285750">
              <a:buFont typeface="Arial" panose="020B0604020202020204" pitchFamily="34" charset="0"/>
              <a:buChar char="•"/>
            </a:pPr>
            <a:r>
              <a:rPr lang="en-US" sz="1400" dirty="0"/>
              <a:t>Mask final classified image with map3 </a:t>
            </a:r>
            <a:r>
              <a:rPr lang="en-US" sz="1400" dirty="0" err="1"/>
              <a:t>agri</a:t>
            </a:r>
            <a:endParaRPr lang="en-US" sz="1400" dirty="0"/>
          </a:p>
          <a:p>
            <a:pPr marL="742950" lvl="1" indent="-285750">
              <a:buFont typeface="Arial" panose="020B0604020202020204" pitchFamily="34" charset="0"/>
              <a:buChar char="•"/>
            </a:pPr>
            <a:r>
              <a:rPr lang="en-US" sz="1400" dirty="0"/>
              <a:t>Export asset as </a:t>
            </a:r>
            <a:r>
              <a:rPr lang="en-US" sz="1400" dirty="0" err="1"/>
              <a:t>LandUse</a:t>
            </a:r>
            <a:r>
              <a:rPr lang="en-US" sz="1400" dirty="0"/>
              <a:t>/</a:t>
            </a:r>
            <a:r>
              <a:rPr lang="en-US" sz="1400" dirty="0" err="1"/>
              <a:t>base_soymap_agsat_year</a:t>
            </a:r>
            <a:endParaRPr lang="en-US" sz="1400" dirty="0"/>
          </a:p>
          <a:p>
            <a:pPr marL="742950" lvl="1" indent="-285750">
              <a:buFont typeface="Arial" panose="020B0604020202020204" pitchFamily="34" charset="0"/>
              <a:buChar char="•"/>
            </a:pPr>
            <a:r>
              <a:rPr lang="en-US" sz="1400" dirty="0"/>
              <a:t>In GEE file </a:t>
            </a:r>
            <a:r>
              <a:rPr lang="en-US" sz="1400" dirty="0" err="1"/>
              <a:t>LandCover</a:t>
            </a:r>
            <a:r>
              <a:rPr lang="en-US" sz="1400" dirty="0"/>
              <a:t>/Soy Classification Masking, take the individual years’ </a:t>
            </a:r>
            <a:r>
              <a:rPr lang="en-US" sz="1400" dirty="0" err="1"/>
              <a:t>base_soymap_year</a:t>
            </a:r>
            <a:r>
              <a:rPr lang="en-US" sz="1400" dirty="0"/>
              <a:t> assets and turn them into a single image collection called </a:t>
            </a:r>
            <a:r>
              <a:rPr lang="en-US" sz="1400" dirty="0" err="1"/>
              <a:t>base_soymaps</a:t>
            </a:r>
            <a:r>
              <a:rPr lang="en-US" sz="1400" dirty="0"/>
              <a:t>. </a:t>
            </a:r>
          </a:p>
          <a:p>
            <a:pPr marL="285750" indent="-285750">
              <a:buFont typeface="Arial" panose="020B0604020202020204" pitchFamily="34" charset="0"/>
              <a:buChar char="•"/>
            </a:pPr>
            <a:r>
              <a:rPr lang="en-US" sz="1400" dirty="0"/>
              <a:t>For crop timing map:</a:t>
            </a:r>
          </a:p>
          <a:p>
            <a:pPr marL="742950" lvl="1" indent="-285750">
              <a:buFont typeface="Arial" panose="020B0604020202020204" pitchFamily="34" charset="0"/>
              <a:buChar char="•"/>
            </a:pPr>
            <a:r>
              <a:rPr lang="en-US" sz="1400" dirty="0"/>
              <a:t>GEE file </a:t>
            </a:r>
            <a:r>
              <a:rPr lang="en-US" sz="1400" dirty="0" err="1"/>
              <a:t>Timeseries_Analysis_Modis</a:t>
            </a:r>
            <a:r>
              <a:rPr lang="en-US" sz="1400" dirty="0"/>
              <a:t>/Timeseries Analysis v10 (difference from v9: for 2018, exports unmasked crop timing estimates, i.e. there’s an estimate for every pixel in Brazil. For 2003 to 2017, exports crop timing estimates masked by </a:t>
            </a:r>
            <a:r>
              <a:rPr lang="en-US" sz="1400" dirty="0" err="1"/>
              <a:t>mapbiomas</a:t>
            </a:r>
            <a:r>
              <a:rPr lang="en-US" sz="1400" dirty="0"/>
              <a:t> 3 </a:t>
            </a:r>
            <a:r>
              <a:rPr lang="en-US" sz="1400" dirty="0" err="1"/>
              <a:t>agri</a:t>
            </a:r>
            <a:r>
              <a:rPr lang="en-US" sz="1400" dirty="0"/>
              <a:t>, class 19)</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833128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EAA8-2FB0-44C5-AB91-F12AFCC6F4E1}"/>
              </a:ext>
            </a:extLst>
          </p:cNvPr>
          <p:cNvSpPr/>
          <p:nvPr/>
        </p:nvSpPr>
        <p:spPr>
          <a:xfrm>
            <a:off x="0" y="0"/>
            <a:ext cx="9425144" cy="523220"/>
          </a:xfrm>
          <a:prstGeom prst="rect">
            <a:avLst/>
          </a:prstGeom>
        </p:spPr>
        <p:txBody>
          <a:bodyPr wrap="none">
            <a:spAutoFit/>
          </a:bodyPr>
          <a:lstStyle/>
          <a:p>
            <a:r>
              <a:rPr lang="en-US" sz="1400" dirty="0"/>
              <a:t>In trying to pool different years’ worth of training data to train a single classifier, get different sets of training bands/properties.</a:t>
            </a:r>
          </a:p>
          <a:p>
            <a:r>
              <a:rPr lang="en-US" sz="1400" dirty="0"/>
              <a:t>This table is to figure out which years a different from the others</a:t>
            </a:r>
          </a:p>
        </p:txBody>
      </p:sp>
      <p:sp>
        <p:nvSpPr>
          <p:cNvPr id="4" name="Rectangle 3">
            <a:extLst>
              <a:ext uri="{FF2B5EF4-FFF2-40B4-BE49-F238E27FC236}">
                <a16:creationId xmlns:a16="http://schemas.microsoft.com/office/drawing/2014/main" id="{6153F67E-53CC-471C-8DFF-47BF91653AD6}"/>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1</a:t>
            </a:r>
          </a:p>
        </p:txBody>
      </p:sp>
      <p:graphicFrame>
        <p:nvGraphicFramePr>
          <p:cNvPr id="5" name="Table 4">
            <a:extLst>
              <a:ext uri="{FF2B5EF4-FFF2-40B4-BE49-F238E27FC236}">
                <a16:creationId xmlns:a16="http://schemas.microsoft.com/office/drawing/2014/main" id="{7A9015AC-65A6-49E0-8889-8E9351947A4F}"/>
              </a:ext>
            </a:extLst>
          </p:cNvPr>
          <p:cNvGraphicFramePr>
            <a:graphicFrameLocks noGrp="1"/>
          </p:cNvGraphicFramePr>
          <p:nvPr>
            <p:extLst>
              <p:ext uri="{D42A27DB-BD31-4B8C-83A1-F6EECF244321}">
                <p14:modId xmlns:p14="http://schemas.microsoft.com/office/powerpoint/2010/main" val="2483493079"/>
              </p:ext>
            </p:extLst>
          </p:nvPr>
        </p:nvGraphicFramePr>
        <p:xfrm>
          <a:off x="162928" y="523220"/>
          <a:ext cx="7595332" cy="6294120"/>
        </p:xfrm>
        <a:graphic>
          <a:graphicData uri="http://schemas.openxmlformats.org/drawingml/2006/table">
            <a:tbl>
              <a:tblPr firstRow="1" bandRow="1">
                <a:tableStyleId>{5C22544A-7EE6-4342-B048-85BDC9FD1C3A}</a:tableStyleId>
              </a:tblPr>
              <a:tblGrid>
                <a:gridCol w="930582">
                  <a:extLst>
                    <a:ext uri="{9D8B030D-6E8A-4147-A177-3AD203B41FA5}">
                      <a16:colId xmlns:a16="http://schemas.microsoft.com/office/drawing/2014/main" val="2434527037"/>
                    </a:ext>
                  </a:extLst>
                </a:gridCol>
                <a:gridCol w="1319752">
                  <a:extLst>
                    <a:ext uri="{9D8B030D-6E8A-4147-A177-3AD203B41FA5}">
                      <a16:colId xmlns:a16="http://schemas.microsoft.com/office/drawing/2014/main" val="1379186228"/>
                    </a:ext>
                  </a:extLst>
                </a:gridCol>
                <a:gridCol w="1357460">
                  <a:extLst>
                    <a:ext uri="{9D8B030D-6E8A-4147-A177-3AD203B41FA5}">
                      <a16:colId xmlns:a16="http://schemas.microsoft.com/office/drawing/2014/main" val="483761110"/>
                    </a:ext>
                  </a:extLst>
                </a:gridCol>
                <a:gridCol w="1989056">
                  <a:extLst>
                    <a:ext uri="{9D8B030D-6E8A-4147-A177-3AD203B41FA5}">
                      <a16:colId xmlns:a16="http://schemas.microsoft.com/office/drawing/2014/main" val="865177016"/>
                    </a:ext>
                  </a:extLst>
                </a:gridCol>
                <a:gridCol w="1998482">
                  <a:extLst>
                    <a:ext uri="{9D8B030D-6E8A-4147-A177-3AD203B41FA5}">
                      <a16:colId xmlns:a16="http://schemas.microsoft.com/office/drawing/2014/main" val="1813395978"/>
                    </a:ext>
                  </a:extLst>
                </a:gridCol>
              </a:tblGrid>
              <a:tr h="370840">
                <a:tc>
                  <a:txBody>
                    <a:bodyPr/>
                    <a:lstStyle/>
                    <a:p>
                      <a:pPr algn="ctr"/>
                      <a:r>
                        <a:rPr lang="en-US" sz="1400" dirty="0"/>
                        <a:t>Year</a:t>
                      </a:r>
                    </a:p>
                  </a:txBody>
                  <a:tcPr/>
                </a:tc>
                <a:tc>
                  <a:txBody>
                    <a:bodyPr/>
                    <a:lstStyle/>
                    <a:p>
                      <a:pPr algn="ctr"/>
                      <a:r>
                        <a:rPr lang="en-US" sz="1400" dirty="0"/>
                        <a:t>Max # properties</a:t>
                      </a:r>
                    </a:p>
                  </a:txBody>
                  <a:tcPr/>
                </a:tc>
                <a:tc>
                  <a:txBody>
                    <a:bodyPr/>
                    <a:lstStyle/>
                    <a:p>
                      <a:pPr algn="ctr"/>
                      <a:r>
                        <a:rPr lang="en-US" sz="1400" dirty="0"/>
                        <a:t>Min # properties</a:t>
                      </a:r>
                    </a:p>
                  </a:txBody>
                  <a:tcPr/>
                </a:tc>
                <a:tc>
                  <a:txBody>
                    <a:bodyPr/>
                    <a:lstStyle/>
                    <a:p>
                      <a:pPr algn="ctr"/>
                      <a:r>
                        <a:rPr lang="en-US" sz="1400" dirty="0"/>
                        <a:t># training points before filtering for # props = 295</a:t>
                      </a:r>
                    </a:p>
                  </a:txBody>
                  <a:tcPr/>
                </a:tc>
                <a:tc>
                  <a:txBody>
                    <a:bodyPr/>
                    <a:lstStyle/>
                    <a:p>
                      <a:pPr algn="ctr"/>
                      <a:r>
                        <a:rPr lang="en-US" sz="1400" dirty="0"/>
                        <a:t># training points after filtering for # props = 295</a:t>
                      </a:r>
                    </a:p>
                  </a:txBody>
                  <a:tcPr/>
                </a:tc>
                <a:extLst>
                  <a:ext uri="{0D108BD9-81ED-4DB2-BD59-A6C34878D82A}">
                    <a16:rowId xmlns:a16="http://schemas.microsoft.com/office/drawing/2014/main" val="3512693988"/>
                  </a:ext>
                </a:extLst>
              </a:tr>
              <a:tr h="370840">
                <a:tc>
                  <a:txBody>
                    <a:bodyPr/>
                    <a:lstStyle/>
                    <a:p>
                      <a:pPr algn="ctr"/>
                      <a:r>
                        <a:rPr lang="en-US" sz="1400" dirty="0"/>
                        <a:t>2003</a:t>
                      </a:r>
                    </a:p>
                  </a:txBody>
                  <a:tcPr/>
                </a:tc>
                <a:tc>
                  <a:txBody>
                    <a:bodyPr/>
                    <a:lstStyle/>
                    <a:p>
                      <a:pPr algn="ctr"/>
                      <a:r>
                        <a:rPr lang="en-US" sz="1400" dirty="0"/>
                        <a:t>294</a:t>
                      </a:r>
                    </a:p>
                  </a:txBody>
                  <a:tcPr/>
                </a:tc>
                <a:tc>
                  <a:txBody>
                    <a:bodyPr/>
                    <a:lstStyle/>
                    <a:p>
                      <a:pPr algn="ctr"/>
                      <a:r>
                        <a:rPr lang="en-US" sz="1400" dirty="0"/>
                        <a:t>294</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33073272"/>
                  </a:ext>
                </a:extLst>
              </a:tr>
              <a:tr h="370840">
                <a:tc>
                  <a:txBody>
                    <a:bodyPr/>
                    <a:lstStyle/>
                    <a:p>
                      <a:pPr algn="ctr"/>
                      <a:r>
                        <a:rPr lang="en-US" sz="1400" dirty="0"/>
                        <a:t>2004</a:t>
                      </a:r>
                    </a:p>
                  </a:txBody>
                  <a:tcPr/>
                </a:tc>
                <a:tc>
                  <a:txBody>
                    <a:bodyPr/>
                    <a:lstStyle/>
                    <a:p>
                      <a:pPr algn="ctr"/>
                      <a:r>
                        <a:rPr lang="en-US" sz="1400" dirty="0"/>
                        <a:t>295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295</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696096593"/>
                  </a:ext>
                </a:extLst>
              </a:tr>
              <a:tr h="370840">
                <a:tc>
                  <a:txBody>
                    <a:bodyPr/>
                    <a:lstStyle/>
                    <a:p>
                      <a:pPr algn="ctr"/>
                      <a:r>
                        <a:rPr lang="en-US" sz="1400" dirty="0"/>
                        <a:t>2005</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1266</a:t>
                      </a:r>
                    </a:p>
                  </a:txBody>
                  <a:tcPr/>
                </a:tc>
                <a:tc>
                  <a:txBody>
                    <a:bodyPr/>
                    <a:lstStyle/>
                    <a:p>
                      <a:pPr algn="ctr"/>
                      <a:r>
                        <a:rPr lang="en-US" sz="1400" dirty="0"/>
                        <a:t>1266</a:t>
                      </a:r>
                    </a:p>
                  </a:txBody>
                  <a:tcPr/>
                </a:tc>
                <a:extLst>
                  <a:ext uri="{0D108BD9-81ED-4DB2-BD59-A6C34878D82A}">
                    <a16:rowId xmlns:a16="http://schemas.microsoft.com/office/drawing/2014/main" val="935846114"/>
                  </a:ext>
                </a:extLst>
              </a:tr>
              <a:tr h="370840">
                <a:tc>
                  <a:txBody>
                    <a:bodyPr/>
                    <a:lstStyle/>
                    <a:p>
                      <a:pPr algn="ctr"/>
                      <a:r>
                        <a:rPr lang="en-US" sz="1400" dirty="0"/>
                        <a:t>2006</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1316</a:t>
                      </a:r>
                    </a:p>
                  </a:txBody>
                  <a:tcPr/>
                </a:tc>
                <a:tc>
                  <a:txBody>
                    <a:bodyPr/>
                    <a:lstStyle/>
                    <a:p>
                      <a:pPr algn="ctr"/>
                      <a:r>
                        <a:rPr lang="en-US" sz="1400" dirty="0"/>
                        <a:t>1316</a:t>
                      </a:r>
                    </a:p>
                  </a:txBody>
                  <a:tcPr/>
                </a:tc>
                <a:extLst>
                  <a:ext uri="{0D108BD9-81ED-4DB2-BD59-A6C34878D82A}">
                    <a16:rowId xmlns:a16="http://schemas.microsoft.com/office/drawing/2014/main" val="2512858993"/>
                  </a:ext>
                </a:extLst>
              </a:tr>
              <a:tr h="370840">
                <a:tc>
                  <a:txBody>
                    <a:bodyPr/>
                    <a:lstStyle/>
                    <a:p>
                      <a:pPr algn="ctr"/>
                      <a:r>
                        <a:rPr lang="en-US" sz="1400" dirty="0"/>
                        <a:t>2007</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1388</a:t>
                      </a:r>
                    </a:p>
                  </a:txBody>
                  <a:tcPr/>
                </a:tc>
                <a:tc>
                  <a:txBody>
                    <a:bodyPr/>
                    <a:lstStyle/>
                    <a:p>
                      <a:pPr algn="ctr"/>
                      <a:r>
                        <a:rPr lang="en-US" sz="1400" dirty="0"/>
                        <a:t>1388</a:t>
                      </a:r>
                    </a:p>
                  </a:txBody>
                  <a:tcPr/>
                </a:tc>
                <a:extLst>
                  <a:ext uri="{0D108BD9-81ED-4DB2-BD59-A6C34878D82A}">
                    <a16:rowId xmlns:a16="http://schemas.microsoft.com/office/drawing/2014/main" val="404444631"/>
                  </a:ext>
                </a:extLst>
              </a:tr>
              <a:tr h="370840">
                <a:tc>
                  <a:txBody>
                    <a:bodyPr/>
                    <a:lstStyle/>
                    <a:p>
                      <a:pPr algn="ctr"/>
                      <a:r>
                        <a:rPr lang="en-US" sz="1400" dirty="0"/>
                        <a:t>2008</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1415</a:t>
                      </a:r>
                    </a:p>
                  </a:txBody>
                  <a:tcPr/>
                </a:tc>
                <a:tc>
                  <a:txBody>
                    <a:bodyPr/>
                    <a:lstStyle/>
                    <a:p>
                      <a:pPr algn="ctr"/>
                      <a:r>
                        <a:rPr lang="en-US" sz="1400" dirty="0"/>
                        <a:t>1415</a:t>
                      </a:r>
                    </a:p>
                  </a:txBody>
                  <a:tcPr/>
                </a:tc>
                <a:extLst>
                  <a:ext uri="{0D108BD9-81ED-4DB2-BD59-A6C34878D82A}">
                    <a16:rowId xmlns:a16="http://schemas.microsoft.com/office/drawing/2014/main" val="2455848887"/>
                  </a:ext>
                </a:extLst>
              </a:tr>
              <a:tr h="370840">
                <a:tc>
                  <a:txBody>
                    <a:bodyPr/>
                    <a:lstStyle/>
                    <a:p>
                      <a:pPr algn="ctr"/>
                      <a:r>
                        <a:rPr lang="en-US" sz="1400" dirty="0"/>
                        <a:t>2009</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3269783277"/>
                  </a:ext>
                </a:extLst>
              </a:tr>
              <a:tr h="370840">
                <a:tc>
                  <a:txBody>
                    <a:bodyPr/>
                    <a:lstStyle/>
                    <a:p>
                      <a:pPr algn="ctr"/>
                      <a:r>
                        <a:rPr lang="en-US" sz="1400" dirty="0"/>
                        <a:t>2010</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1436</a:t>
                      </a:r>
                    </a:p>
                  </a:txBody>
                  <a:tcPr/>
                </a:tc>
                <a:tc>
                  <a:txBody>
                    <a:bodyPr/>
                    <a:lstStyle/>
                    <a:p>
                      <a:pPr algn="ctr"/>
                      <a:r>
                        <a:rPr lang="en-US" sz="1400" dirty="0"/>
                        <a:t>1436</a:t>
                      </a:r>
                    </a:p>
                  </a:txBody>
                  <a:tcPr/>
                </a:tc>
                <a:extLst>
                  <a:ext uri="{0D108BD9-81ED-4DB2-BD59-A6C34878D82A}">
                    <a16:rowId xmlns:a16="http://schemas.microsoft.com/office/drawing/2014/main" val="459150231"/>
                  </a:ext>
                </a:extLst>
              </a:tr>
              <a:tr h="370840">
                <a:tc>
                  <a:txBody>
                    <a:bodyPr/>
                    <a:lstStyle/>
                    <a:p>
                      <a:pPr algn="ctr"/>
                      <a:r>
                        <a:rPr lang="en-US" sz="1400" dirty="0"/>
                        <a:t>2011</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1439</a:t>
                      </a:r>
                    </a:p>
                  </a:txBody>
                  <a:tcPr/>
                </a:tc>
                <a:tc>
                  <a:txBody>
                    <a:bodyPr/>
                    <a:lstStyle/>
                    <a:p>
                      <a:pPr algn="ctr"/>
                      <a:r>
                        <a:rPr lang="en-US" sz="1400" dirty="0"/>
                        <a:t>1439</a:t>
                      </a:r>
                    </a:p>
                  </a:txBody>
                  <a:tcPr/>
                </a:tc>
                <a:extLst>
                  <a:ext uri="{0D108BD9-81ED-4DB2-BD59-A6C34878D82A}">
                    <a16:rowId xmlns:a16="http://schemas.microsoft.com/office/drawing/2014/main" val="3912432320"/>
                  </a:ext>
                </a:extLst>
              </a:tr>
              <a:tr h="370840">
                <a:tc>
                  <a:txBody>
                    <a:bodyPr/>
                    <a:lstStyle/>
                    <a:p>
                      <a:pPr algn="ctr"/>
                      <a:r>
                        <a:rPr lang="en-US" sz="1400" dirty="0"/>
                        <a:t>2012</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2193689686"/>
                  </a:ext>
                </a:extLst>
              </a:tr>
              <a:tr h="370840">
                <a:tc>
                  <a:txBody>
                    <a:bodyPr/>
                    <a:lstStyle/>
                    <a:p>
                      <a:pPr algn="ctr"/>
                      <a:r>
                        <a:rPr lang="en-US" sz="1400" dirty="0"/>
                        <a:t>2013</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1521</a:t>
                      </a:r>
                    </a:p>
                  </a:txBody>
                  <a:tcPr/>
                </a:tc>
                <a:tc>
                  <a:txBody>
                    <a:bodyPr/>
                    <a:lstStyle/>
                    <a:p>
                      <a:pPr algn="ctr"/>
                      <a:r>
                        <a:rPr lang="en-US" sz="1400" dirty="0"/>
                        <a:t>1521</a:t>
                      </a:r>
                    </a:p>
                  </a:txBody>
                  <a:tcPr/>
                </a:tc>
                <a:extLst>
                  <a:ext uri="{0D108BD9-81ED-4DB2-BD59-A6C34878D82A}">
                    <a16:rowId xmlns:a16="http://schemas.microsoft.com/office/drawing/2014/main" val="1321120267"/>
                  </a:ext>
                </a:extLst>
              </a:tr>
              <a:tr h="370840">
                <a:tc>
                  <a:txBody>
                    <a:bodyPr/>
                    <a:lstStyle/>
                    <a:p>
                      <a:pPr algn="ctr"/>
                      <a:r>
                        <a:rPr lang="en-US" sz="1400" dirty="0"/>
                        <a:t>2014</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1520</a:t>
                      </a:r>
                    </a:p>
                  </a:txBody>
                  <a:tcPr/>
                </a:tc>
                <a:tc>
                  <a:txBody>
                    <a:bodyPr/>
                    <a:lstStyle/>
                    <a:p>
                      <a:pPr algn="ctr"/>
                      <a:r>
                        <a:rPr lang="en-US" sz="1400" dirty="0"/>
                        <a:t>1520</a:t>
                      </a:r>
                    </a:p>
                  </a:txBody>
                  <a:tcPr/>
                </a:tc>
                <a:extLst>
                  <a:ext uri="{0D108BD9-81ED-4DB2-BD59-A6C34878D82A}">
                    <a16:rowId xmlns:a16="http://schemas.microsoft.com/office/drawing/2014/main" val="3206013333"/>
                  </a:ext>
                </a:extLst>
              </a:tr>
              <a:tr h="370840">
                <a:tc>
                  <a:txBody>
                    <a:bodyPr/>
                    <a:lstStyle/>
                    <a:p>
                      <a:pPr algn="ctr"/>
                      <a:r>
                        <a:rPr lang="en-US" sz="1400" dirty="0"/>
                        <a:t>2015</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1543</a:t>
                      </a:r>
                    </a:p>
                  </a:txBody>
                  <a:tcPr/>
                </a:tc>
                <a:tc>
                  <a:txBody>
                    <a:bodyPr/>
                    <a:lstStyle/>
                    <a:p>
                      <a:pPr algn="ctr"/>
                      <a:r>
                        <a:rPr lang="en-US" sz="1400" dirty="0"/>
                        <a:t>1543</a:t>
                      </a:r>
                    </a:p>
                  </a:txBody>
                  <a:tcPr/>
                </a:tc>
                <a:extLst>
                  <a:ext uri="{0D108BD9-81ED-4DB2-BD59-A6C34878D82A}">
                    <a16:rowId xmlns:a16="http://schemas.microsoft.com/office/drawing/2014/main" val="3103847298"/>
                  </a:ext>
                </a:extLst>
              </a:tr>
              <a:tr h="370840">
                <a:tc>
                  <a:txBody>
                    <a:bodyPr/>
                    <a:lstStyle/>
                    <a:p>
                      <a:pPr algn="ctr"/>
                      <a:r>
                        <a:rPr lang="en-US" sz="1400" dirty="0"/>
                        <a:t>2016</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1564</a:t>
                      </a:r>
                    </a:p>
                  </a:txBody>
                  <a:tcPr/>
                </a:tc>
                <a:tc>
                  <a:txBody>
                    <a:bodyPr/>
                    <a:lstStyle/>
                    <a:p>
                      <a:pPr algn="ctr"/>
                      <a:r>
                        <a:rPr lang="en-US" sz="1400" dirty="0"/>
                        <a:t>1564</a:t>
                      </a:r>
                    </a:p>
                  </a:txBody>
                  <a:tcPr/>
                </a:tc>
                <a:extLst>
                  <a:ext uri="{0D108BD9-81ED-4DB2-BD59-A6C34878D82A}">
                    <a16:rowId xmlns:a16="http://schemas.microsoft.com/office/drawing/2014/main" val="1752907753"/>
                  </a:ext>
                </a:extLst>
              </a:tr>
              <a:tr h="370840">
                <a:tc>
                  <a:txBody>
                    <a:bodyPr/>
                    <a:lstStyle/>
                    <a:p>
                      <a:pPr algn="ctr"/>
                      <a:r>
                        <a:rPr lang="en-US" sz="1400" dirty="0"/>
                        <a:t>2017</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1565</a:t>
                      </a:r>
                    </a:p>
                  </a:txBody>
                  <a:tcPr/>
                </a:tc>
                <a:tc>
                  <a:txBody>
                    <a:bodyPr/>
                    <a:lstStyle/>
                    <a:p>
                      <a:pPr algn="ctr"/>
                      <a:r>
                        <a:rPr lang="en-US" sz="1400" dirty="0"/>
                        <a:t>1565</a:t>
                      </a:r>
                    </a:p>
                  </a:txBody>
                  <a:tcPr/>
                </a:tc>
                <a:extLst>
                  <a:ext uri="{0D108BD9-81ED-4DB2-BD59-A6C34878D82A}">
                    <a16:rowId xmlns:a16="http://schemas.microsoft.com/office/drawing/2014/main" val="3831464592"/>
                  </a:ext>
                </a:extLst>
              </a:tr>
            </a:tbl>
          </a:graphicData>
        </a:graphic>
      </p:graphicFrame>
      <p:sp>
        <p:nvSpPr>
          <p:cNvPr id="6" name="Rectangle 5">
            <a:extLst>
              <a:ext uri="{FF2B5EF4-FFF2-40B4-BE49-F238E27FC236}">
                <a16:creationId xmlns:a16="http://schemas.microsoft.com/office/drawing/2014/main" id="{5D044691-D109-47CE-A260-527C2674417A}"/>
              </a:ext>
            </a:extLst>
          </p:cNvPr>
          <p:cNvSpPr/>
          <p:nvPr/>
        </p:nvSpPr>
        <p:spPr>
          <a:xfrm>
            <a:off x="7921188" y="765143"/>
            <a:ext cx="4107884" cy="954107"/>
          </a:xfrm>
          <a:prstGeom prst="rect">
            <a:avLst/>
          </a:prstGeom>
        </p:spPr>
        <p:txBody>
          <a:bodyPr wrap="square">
            <a:spAutoFit/>
          </a:bodyPr>
          <a:lstStyle/>
          <a:p>
            <a:r>
              <a:rPr lang="en-US" sz="1400" dirty="0"/>
              <a:t>2003 seems to have less data than the later years, so train a classifier for 2003 and apply it to 2003 alone; then train another classifier for 2004-2017 pooled and apply it to 2004 - 2018</a:t>
            </a:r>
          </a:p>
        </p:txBody>
      </p:sp>
    </p:spTree>
    <p:extLst>
      <p:ext uri="{BB962C8B-B14F-4D97-AF65-F5344CB8AC3E}">
        <p14:creationId xmlns:p14="http://schemas.microsoft.com/office/powerpoint/2010/main" val="3356971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593154302"/>
              </p:ext>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2B0F-9C06-4FD9-92C6-876AB7C87899}"/>
              </a:ext>
            </a:extLst>
          </p:cNvPr>
          <p:cNvSpPr/>
          <p:nvPr/>
        </p:nvSpPr>
        <p:spPr>
          <a:xfrm>
            <a:off x="179533" y="287764"/>
            <a:ext cx="11022227" cy="3139321"/>
          </a:xfrm>
          <a:prstGeom prst="rect">
            <a:avLst/>
          </a:prstGeom>
        </p:spPr>
        <p:txBody>
          <a:bodyPr wrap="square">
            <a:spAutoFit/>
          </a:bodyPr>
          <a:lstStyle/>
          <a:p>
            <a:r>
              <a:rPr lang="en-US" b="1" dirty="0"/>
              <a:t>Using Planet-derived validation data to answer questions:</a:t>
            </a:r>
          </a:p>
          <a:p>
            <a:endParaRPr lang="en-US" dirty="0"/>
          </a:p>
          <a:p>
            <a:r>
              <a:rPr lang="en-US" dirty="0"/>
              <a:t>Land use validation</a:t>
            </a:r>
          </a:p>
          <a:p>
            <a:pPr marL="742950" lvl="1" indent="-285750">
              <a:buFont typeface="Arial" panose="020B0604020202020204" pitchFamily="34" charset="0"/>
              <a:buChar char="•"/>
            </a:pPr>
            <a:r>
              <a:rPr lang="en-US" dirty="0"/>
              <a:t>What’s the SC vs DC classification accuracy for different </a:t>
            </a:r>
            <a:r>
              <a:rPr lang="en-US" dirty="0" err="1"/>
              <a:t>soymaps</a:t>
            </a:r>
            <a:r>
              <a:rPr lang="en-US" dirty="0"/>
              <a:t>?</a:t>
            </a:r>
          </a:p>
          <a:p>
            <a:pPr marL="742950" lvl="1" indent="-285750">
              <a:buFont typeface="Arial" panose="020B0604020202020204" pitchFamily="34" charset="0"/>
              <a:buChar char="•"/>
            </a:pPr>
            <a:r>
              <a:rPr lang="en-US" dirty="0"/>
              <a:t>What’s the soy vs </a:t>
            </a:r>
            <a:r>
              <a:rPr lang="en-US" dirty="0" err="1"/>
              <a:t>nonsoy</a:t>
            </a:r>
            <a:r>
              <a:rPr lang="en-US" dirty="0"/>
              <a:t> </a:t>
            </a:r>
            <a:r>
              <a:rPr lang="en-US" dirty="0" err="1"/>
              <a:t>agri</a:t>
            </a:r>
            <a:r>
              <a:rPr lang="en-US" dirty="0"/>
              <a:t> classification accuracy for different </a:t>
            </a:r>
            <a:r>
              <a:rPr lang="en-US" dirty="0" err="1"/>
              <a:t>soymaps</a:t>
            </a:r>
            <a:r>
              <a:rPr lang="en-US" dirty="0"/>
              <a:t>?</a:t>
            </a:r>
          </a:p>
          <a:p>
            <a:pPr marL="742950" lvl="1" indent="-285750">
              <a:buFont typeface="Arial" panose="020B0604020202020204" pitchFamily="34" charset="0"/>
              <a:buChar char="•"/>
            </a:pPr>
            <a:r>
              <a:rPr lang="en-US" dirty="0"/>
              <a:t>What is the </a:t>
            </a:r>
            <a:r>
              <a:rPr lang="en-US" dirty="0" err="1"/>
              <a:t>agri</a:t>
            </a:r>
            <a:r>
              <a:rPr lang="en-US" dirty="0"/>
              <a:t> vs natural classification accuracy for different </a:t>
            </a:r>
            <a:r>
              <a:rPr lang="en-US" dirty="0" err="1"/>
              <a:t>soymaps</a:t>
            </a:r>
            <a:r>
              <a:rPr lang="en-US" dirty="0"/>
              <a:t>?</a:t>
            </a:r>
          </a:p>
          <a:p>
            <a:pPr marL="742950" lvl="1" indent="-285750">
              <a:buFont typeface="Arial" panose="020B0604020202020204" pitchFamily="34" charset="0"/>
              <a:buChar char="•"/>
            </a:pPr>
            <a:r>
              <a:rPr lang="en-US" dirty="0">
                <a:solidFill>
                  <a:schemeClr val="bg1">
                    <a:lumMod val="50000"/>
                  </a:schemeClr>
                </a:solidFill>
              </a:rPr>
              <a:t>(two </a:t>
            </a:r>
            <a:r>
              <a:rPr lang="en-US" dirty="0" err="1">
                <a:solidFill>
                  <a:schemeClr val="bg1">
                    <a:lumMod val="50000"/>
                  </a:schemeClr>
                </a:solidFill>
              </a:rPr>
              <a:t>soymaps</a:t>
            </a:r>
            <a:r>
              <a:rPr lang="en-US" dirty="0">
                <a:solidFill>
                  <a:schemeClr val="bg1">
                    <a:lumMod val="50000"/>
                  </a:schemeClr>
                </a:solidFill>
              </a:rPr>
              <a:t> to compare so far: Jake’s + Jake’s with pooled years)</a:t>
            </a:r>
          </a:p>
          <a:p>
            <a:endParaRPr lang="en-US" dirty="0"/>
          </a:p>
          <a:p>
            <a:r>
              <a:rPr lang="en-US" dirty="0"/>
              <a:t>Crop timing validation</a:t>
            </a:r>
          </a:p>
          <a:p>
            <a:pPr marL="742950" lvl="1" indent="-285750">
              <a:buFont typeface="Arial" panose="020B0604020202020204" pitchFamily="34" charset="0"/>
              <a:buChar char="•"/>
            </a:pPr>
            <a:r>
              <a:rPr lang="en-US" dirty="0"/>
              <a:t>Do I need to adjust crop timing estimation method? </a:t>
            </a:r>
          </a:p>
          <a:p>
            <a:pPr marL="742950" lvl="1" indent="-285750">
              <a:buFont typeface="Arial" panose="020B0604020202020204" pitchFamily="34" charset="0"/>
              <a:buChar char="•"/>
            </a:pPr>
            <a:r>
              <a:rPr lang="en-US" dirty="0"/>
              <a:t>What error to assign to crop timing maps?</a:t>
            </a:r>
          </a:p>
        </p:txBody>
      </p:sp>
      <p:sp>
        <p:nvSpPr>
          <p:cNvPr id="3" name="Rectangle 2">
            <a:extLst>
              <a:ext uri="{FF2B5EF4-FFF2-40B4-BE49-F238E27FC236}">
                <a16:creationId xmlns:a16="http://schemas.microsoft.com/office/drawing/2014/main" id="{F7C5C580-C339-4CF7-AE78-3E3B2460114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2745DC94-9E9A-4B09-A2B0-20A351158276}"/>
              </a:ext>
            </a:extLst>
          </p:cNvPr>
          <p:cNvGraphicFramePr>
            <a:graphicFrameLocks noGrp="1"/>
          </p:cNvGraphicFramePr>
          <p:nvPr>
            <p:extLst>
              <p:ext uri="{D42A27DB-BD31-4B8C-83A1-F6EECF244321}">
                <p14:modId xmlns:p14="http://schemas.microsoft.com/office/powerpoint/2010/main" val="3457274"/>
              </p:ext>
            </p:extLst>
          </p:nvPr>
        </p:nvGraphicFramePr>
        <p:xfrm>
          <a:off x="105688" y="4000113"/>
          <a:ext cx="11980624" cy="199136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290898270"/>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3449465817"/>
                  </a:ext>
                </a:extLst>
              </a:tr>
            </a:tbl>
          </a:graphicData>
        </a:graphic>
      </p:graphicFrame>
    </p:spTree>
    <p:extLst>
      <p:ext uri="{BB962C8B-B14F-4D97-AF65-F5344CB8AC3E}">
        <p14:creationId xmlns:p14="http://schemas.microsoft.com/office/powerpoint/2010/main" val="1581671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5" name="Rectangle 4">
            <a:extLst>
              <a:ext uri="{FF2B5EF4-FFF2-40B4-BE49-F238E27FC236}">
                <a16:creationId xmlns:a16="http://schemas.microsoft.com/office/drawing/2014/main" id="{475E9635-666C-49D4-B26A-83B655FE3CFE}"/>
              </a:ext>
            </a:extLst>
          </p:cNvPr>
          <p:cNvSpPr/>
          <p:nvPr/>
        </p:nvSpPr>
        <p:spPr>
          <a:xfrm>
            <a:off x="1930881" y="2390815"/>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8217756"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5" y="2698592"/>
            <a:ext cx="4538547" cy="3459108"/>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6628706" y="2698591"/>
            <a:ext cx="4629363" cy="3459108"/>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Tree>
    <p:extLst>
      <p:ext uri="{BB962C8B-B14F-4D97-AF65-F5344CB8AC3E}">
        <p14:creationId xmlns:p14="http://schemas.microsoft.com/office/powerpoint/2010/main" val="231124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2492353" y="2964101"/>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3061132" y="2656324"/>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8217758" y="2522403"/>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7927135" y="2984070"/>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Tree>
    <p:extLst>
      <p:ext uri="{BB962C8B-B14F-4D97-AF65-F5344CB8AC3E}">
        <p14:creationId xmlns:p14="http://schemas.microsoft.com/office/powerpoint/2010/main" val="1516425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8418480" y="2676293"/>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7823749" y="4382424"/>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6228778" y="1223061"/>
            <a:ext cx="3977959"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p:txBody>
      </p:sp>
    </p:spTree>
    <p:extLst>
      <p:ext uri="{BB962C8B-B14F-4D97-AF65-F5344CB8AC3E}">
        <p14:creationId xmlns:p14="http://schemas.microsoft.com/office/powerpoint/2010/main" val="601421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847191615"/>
              </p:ext>
            </p:extLst>
          </p:nvPr>
        </p:nvGraphicFramePr>
        <p:xfrm>
          <a:off x="105686" y="646331"/>
          <a:ext cx="11980624" cy="681228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dirty="0"/>
                        <a:t>n/a</a:t>
                      </a:r>
                    </a:p>
                  </a:txBody>
                  <a:tcPr/>
                </a:tc>
                <a:tc>
                  <a:txBody>
                    <a:bodyPr/>
                    <a:lstStyle/>
                    <a:p>
                      <a:r>
                        <a:rPr lang="en-US" dirty="0"/>
                        <a:t>0</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dirty="0"/>
                        <a:t>n/a</a:t>
                      </a:r>
                    </a:p>
                  </a:txBody>
                  <a:tcPr/>
                </a:tc>
                <a:tc>
                  <a:txBody>
                    <a:bodyPr/>
                    <a:lstStyle/>
                    <a:p>
                      <a:r>
                        <a:rPr lang="en-US" dirty="0"/>
                        <a:t>0.56</a:t>
                      </a:r>
                    </a:p>
                  </a:txBody>
                  <a:tcPr/>
                </a:tc>
                <a:tc>
                  <a:txBody>
                    <a:bodyPr/>
                    <a:lstStyle/>
                    <a:p>
                      <a:endParaRPr lang="en-US" sz="1400" dirty="0"/>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dirty="0"/>
                        <a:t>n/a</a:t>
                      </a:r>
                    </a:p>
                  </a:txBody>
                  <a:tcPr/>
                </a:tc>
                <a:tc>
                  <a:txBody>
                    <a:bodyPr/>
                    <a:lstStyle/>
                    <a:p>
                      <a:r>
                        <a:rPr lang="en-US" dirty="0"/>
                        <a:t>0.39</a:t>
                      </a:r>
                    </a:p>
                  </a:txBody>
                  <a:tcPr/>
                </a:tc>
                <a:tc>
                  <a:txBody>
                    <a:bodyPr/>
                    <a:lstStyle/>
                    <a:p>
                      <a:endParaRPr lang="en-US" sz="1400" dirty="0"/>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dirty="0"/>
                        <a:t>n/a</a:t>
                      </a:r>
                    </a:p>
                  </a:txBody>
                  <a:tcPr/>
                </a:tc>
                <a:tc>
                  <a:txBody>
                    <a:bodyPr/>
                    <a:lstStyle/>
                    <a:p>
                      <a:r>
                        <a:rPr lang="en-US" dirty="0"/>
                        <a:t>0</a:t>
                      </a:r>
                    </a:p>
                  </a:txBody>
                  <a:tcPr/>
                </a:tc>
                <a:tc>
                  <a:txBody>
                    <a:bodyPr/>
                    <a:lstStyle/>
                    <a:p>
                      <a:endParaRPr lang="en-US" sz="1400"/>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0.23</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0.94</a:t>
                      </a:r>
                    </a:p>
                  </a:txBody>
                  <a:tcPr/>
                </a:tc>
                <a:tc>
                  <a:txBody>
                    <a:bodyPr/>
                    <a:lstStyle/>
                    <a:p>
                      <a:r>
                        <a:rPr lang="en-US" sz="1400" dirty="0"/>
                        <a:t>0.39</a:t>
                      </a:r>
                    </a:p>
                  </a:txBody>
                  <a:tcPr/>
                </a:tc>
                <a:tc>
                  <a:txBody>
                    <a:bodyPr/>
                    <a:lstStyle/>
                    <a:p>
                      <a:endParaRPr lang="en-US" sz="1400" dirty="0"/>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0.007</a:t>
                      </a:r>
                    </a:p>
                  </a:txBody>
                  <a:tcPr/>
                </a:tc>
                <a:tc>
                  <a:txBody>
                    <a:bodyPr/>
                    <a:lstStyle/>
                    <a:p>
                      <a:r>
                        <a:rPr lang="en-US" sz="1400" dirty="0"/>
                        <a:t>0.003</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0.55</a:t>
                      </a:r>
                    </a:p>
                  </a:txBody>
                  <a:tcPr/>
                </a:tc>
                <a:tc>
                  <a:txBody>
                    <a:bodyPr/>
                    <a:lstStyle/>
                    <a:p>
                      <a:r>
                        <a:rPr lang="en-US" sz="1400" dirty="0"/>
                        <a:t>0.71</a:t>
                      </a:r>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0.14</a:t>
                      </a:r>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0.015</a:t>
                      </a:r>
                    </a:p>
                  </a:txBody>
                  <a:tcPr/>
                </a:tc>
                <a:tc>
                  <a:txBody>
                    <a:bodyPr/>
                    <a:lstStyle/>
                    <a:p>
                      <a:r>
                        <a:rPr lang="en-US" sz="1400" dirty="0"/>
                        <a:t>0.02</a:t>
                      </a:r>
                    </a:p>
                  </a:txBody>
                  <a:tcPr/>
                </a:tc>
                <a:tc>
                  <a:txBody>
                    <a:bodyPr/>
                    <a:lstStyle/>
                    <a:p>
                      <a:endParaRPr lang="en-US" sz="1400" dirty="0"/>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2630616033"/>
              </p:ext>
            </p:extLst>
          </p:nvPr>
        </p:nvGraphicFramePr>
        <p:xfrm>
          <a:off x="105687" y="1131701"/>
          <a:ext cx="11980624" cy="53086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dirty="0"/>
                        <a:t>n/a</a:t>
                      </a:r>
                    </a:p>
                  </a:txBody>
                  <a:tcPr/>
                </a:tc>
                <a:tc>
                  <a:txBody>
                    <a:bodyPr/>
                    <a:lstStyle/>
                    <a:p>
                      <a:r>
                        <a:rPr lang="en-US" sz="1600" dirty="0"/>
                        <a:t>95</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dirty="0"/>
                        <a:t>n/a</a:t>
                      </a:r>
                    </a:p>
                  </a:txBody>
                  <a:tcPr/>
                </a:tc>
                <a:tc>
                  <a:txBody>
                    <a:bodyPr/>
                    <a:lstStyle/>
                    <a:p>
                      <a:r>
                        <a:rPr lang="en-US" sz="1600" dirty="0"/>
                        <a:t>0</a:t>
                      </a:r>
                    </a:p>
                  </a:txBody>
                  <a:tcPr/>
                </a:tc>
                <a:tc>
                  <a:txBody>
                    <a:bodyPr/>
                    <a:lstStyle/>
                    <a:p>
                      <a:endParaRPr lang="en-US" sz="1400" dirty="0"/>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dirty="0"/>
                        <a:t>97</a:t>
                      </a:r>
                    </a:p>
                  </a:txBody>
                  <a:tcPr/>
                </a:tc>
                <a:tc>
                  <a:txBody>
                    <a:bodyPr/>
                    <a:lstStyle/>
                    <a:p>
                      <a:r>
                        <a:rPr lang="en-US" dirty="0"/>
                        <a:t>62</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dirty="0"/>
                        <a:t>3</a:t>
                      </a:r>
                    </a:p>
                  </a:txBody>
                  <a:tcPr/>
                </a:tc>
                <a:tc>
                  <a:txBody>
                    <a:bodyPr/>
                    <a:lstStyle/>
                    <a:p>
                      <a:r>
                        <a:rPr lang="en-US" dirty="0"/>
                        <a:t>35</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76</a:t>
                      </a:r>
                    </a:p>
                  </a:txBody>
                  <a:tcPr/>
                </a:tc>
                <a:tc>
                  <a:txBody>
                    <a:bodyPr/>
                    <a:lstStyle/>
                    <a:p>
                      <a:r>
                        <a:rPr lang="en-US" sz="1400" dirty="0"/>
                        <a:t>88</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a:t>
                      </a:r>
                    </a:p>
                  </a:txBody>
                  <a:tcPr/>
                </a:tc>
                <a:tc>
                  <a:txBody>
                    <a:bodyPr/>
                    <a:lstStyle/>
                    <a:p>
                      <a:r>
                        <a:rPr lang="en-US" sz="1400" dirty="0"/>
                        <a:t>0.35</a:t>
                      </a:r>
                    </a:p>
                  </a:txBody>
                  <a:tcPr/>
                </a:tc>
                <a:tc>
                  <a:txBody>
                    <a:bodyPr/>
                    <a:lstStyle/>
                    <a:p>
                      <a:endParaRPr lang="en-US" sz="1400" dirty="0"/>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08646359"/>
              </p:ext>
            </p:extLst>
          </p:nvPr>
        </p:nvGraphicFramePr>
        <p:xfrm>
          <a:off x="105687" y="827978"/>
          <a:ext cx="11980624" cy="43434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dirty="0"/>
                        <a:t>n/a</a:t>
                      </a:r>
                    </a:p>
                  </a:txBody>
                  <a:tcPr/>
                </a:tc>
                <a:tc>
                  <a:txBody>
                    <a:bodyPr/>
                    <a:lstStyle/>
                    <a:p>
                      <a:r>
                        <a:rPr lang="en-US" sz="1400" dirty="0"/>
                        <a:t>0.16</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dirty="0"/>
                        <a:t>0.17</a:t>
                      </a:r>
                    </a:p>
                  </a:txBody>
                  <a:tcPr/>
                </a:tc>
                <a:tc>
                  <a:txBody>
                    <a:bodyPr/>
                    <a:lstStyle/>
                    <a:p>
                      <a:r>
                        <a:rPr lang="en-US" sz="1400" dirty="0"/>
                        <a:t>0.17</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endParaRPr lang="en-US" sz="1400" dirty="0"/>
                    </a:p>
                  </a:txBody>
                  <a:tcPr/>
                </a:tc>
                <a:extLst>
                  <a:ext uri="{0D108BD9-81ED-4DB2-BD59-A6C34878D82A}">
                    <a16:rowId xmlns:a16="http://schemas.microsoft.com/office/drawing/2014/main" val="3491684870"/>
                  </a:ext>
                </a:extLst>
              </a:tr>
            </a:tbl>
          </a:graphicData>
        </a:graphic>
      </p:graphicFrame>
    </p:spTree>
    <p:extLst>
      <p:ext uri="{BB962C8B-B14F-4D97-AF65-F5344CB8AC3E}">
        <p14:creationId xmlns:p14="http://schemas.microsoft.com/office/powerpoint/2010/main" val="3240672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3771</TotalTime>
  <Words>4865</Words>
  <Application>Microsoft Office PowerPoint</Application>
  <PresentationFormat>Widescreen</PresentationFormat>
  <Paragraphs>567</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151</cp:revision>
  <dcterms:created xsi:type="dcterms:W3CDTF">2019-02-21T00:55:03Z</dcterms:created>
  <dcterms:modified xsi:type="dcterms:W3CDTF">2019-03-08T00:48:51Z</dcterms:modified>
</cp:coreProperties>
</file>